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handoutMasterIdLst>
    <p:handoutMasterId r:id="rId18"/>
  </p:handoutMasterIdLst>
  <p:sldIdLst>
    <p:sldId id="256" r:id="rId2"/>
    <p:sldId id="257" r:id="rId3"/>
    <p:sldId id="258" r:id="rId4"/>
    <p:sldId id="272" r:id="rId5"/>
    <p:sldId id="260" r:id="rId6"/>
    <p:sldId id="261" r:id="rId7"/>
    <p:sldId id="262" r:id="rId8"/>
    <p:sldId id="264" r:id="rId9"/>
    <p:sldId id="269" r:id="rId10"/>
    <p:sldId id="270" r:id="rId11"/>
    <p:sldId id="271" r:id="rId12"/>
    <p:sldId id="268" r:id="rId13"/>
    <p:sldId id="275" r:id="rId14"/>
    <p:sldId id="276" r:id="rId15"/>
    <p:sldId id="259"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350" autoAdjust="0"/>
  </p:normalViewPr>
  <p:slideViewPr>
    <p:cSldViewPr snapToGrid="0">
      <p:cViewPr varScale="1">
        <p:scale>
          <a:sx n="90" d="100"/>
          <a:sy n="90" d="100"/>
        </p:scale>
        <p:origin x="3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dk1"/>
                </a:solidFill>
                <a:latin typeface="Times New Roman" panose="02020603050405020304" pitchFamily="18" charset="0"/>
                <a:ea typeface="+mn-ea"/>
                <a:cs typeface="Times New Roman" panose="02020603050405020304" pitchFamily="18" charset="0"/>
              </a:defRPr>
            </a:pPr>
            <a:r>
              <a:rPr lang="en-GB" sz="1100" b="1" dirty="0">
                <a:latin typeface="Times New Roman" panose="02020603050405020304" pitchFamily="18" charset="0"/>
                <a:cs typeface="Times New Roman" panose="02020603050405020304" pitchFamily="18" charset="0"/>
              </a:rPr>
              <a:t>1. Age and </a:t>
            </a:r>
            <a:r>
              <a:rPr lang="en-GB" sz="1100" b="1" dirty="0" smtClean="0">
                <a:latin typeface="Times New Roman" panose="02020603050405020304" pitchFamily="18" charset="0"/>
                <a:cs typeface="Times New Roman" panose="02020603050405020304" pitchFamily="18" charset="0"/>
              </a:rPr>
              <a:t>sex</a:t>
            </a:r>
            <a:endParaRPr lang="en-GB" sz="1100" b="1" dirty="0">
              <a:latin typeface="Times New Roman" panose="02020603050405020304" pitchFamily="18" charset="0"/>
              <a:cs typeface="Times New Roman" panose="02020603050405020304" pitchFamily="18" charset="0"/>
            </a:endParaRPr>
          </a:p>
        </c:rich>
      </c:tx>
      <c:layout>
        <c:manualLayout>
          <c:xMode val="edge"/>
          <c:yMode val="edge"/>
          <c:x val="0.36089889418606946"/>
          <c:y val="2.9186331225334431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dk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41291477014212469"/>
          <c:y val="9.5004105270415112E-2"/>
          <c:w val="0.48259597418268857"/>
          <c:h val="0.83265538918590298"/>
        </c:manualLayout>
      </c:layout>
      <c:barChart>
        <c:barDir val="bar"/>
        <c:grouping val="stacked"/>
        <c:varyColors val="0"/>
        <c:ser>
          <c:idx val="0"/>
          <c:order val="0"/>
          <c:tx>
            <c:strRef>
              <c:f>'1'!$B$2</c:f>
              <c:strCache>
                <c:ptCount val="1"/>
                <c:pt idx="0">
                  <c:v>C</c:v>
                </c:pt>
              </c:strCache>
            </c:strRef>
          </c:tx>
          <c:spPr>
            <a:noFill/>
            <a:ln>
              <a:noFill/>
            </a:ln>
            <a:effectLst/>
          </c:spPr>
          <c:invertIfNegative val="0"/>
          <c:cat>
            <c:strRef>
              <c:f>'1'!$A$2:$A$12</c:f>
              <c:strCache>
                <c:ptCount val="10"/>
                <c:pt idx="1">
                  <c:v>China (1,832)</c:v>
                </c:pt>
                <c:pt idx="2">
                  <c:v>Puerto Rico (1,369)</c:v>
                </c:pt>
                <c:pt idx="3">
                  <c:v>Mexico (1,521)</c:v>
                </c:pt>
                <c:pt idx="4">
                  <c:v>Venezuela (1,353)</c:v>
                </c:pt>
                <c:pt idx="5">
                  <c:v>Peru (1,323)</c:v>
                </c:pt>
                <c:pt idx="6">
                  <c:v>DR (1,439)</c:v>
                </c:pt>
                <c:pt idx="7">
                  <c:v>Cuba (2,294)</c:v>
                </c:pt>
                <c:pt idx="8">
                  <c:v>Total 10/66 (11,131)</c:v>
                </c:pt>
                <c:pt idx="9">
                  <c:v>Original (5,507)</c:v>
                </c:pt>
              </c:strCache>
            </c:strRef>
          </c:cat>
          <c:val>
            <c:numRef>
              <c:f>'1'!$C$2:$C$12</c:f>
              <c:numCache>
                <c:formatCode>General</c:formatCode>
                <c:ptCount val="11"/>
                <c:pt idx="1">
                  <c:v>1</c:v>
                </c:pt>
                <c:pt idx="2">
                  <c:v>2</c:v>
                </c:pt>
                <c:pt idx="3">
                  <c:v>3</c:v>
                </c:pt>
                <c:pt idx="4">
                  <c:v>4</c:v>
                </c:pt>
                <c:pt idx="5">
                  <c:v>5</c:v>
                </c:pt>
                <c:pt idx="6">
                  <c:v>6</c:v>
                </c:pt>
                <c:pt idx="7">
                  <c:v>7</c:v>
                </c:pt>
                <c:pt idx="8">
                  <c:v>8</c:v>
                </c:pt>
                <c:pt idx="9">
                  <c:v>9</c:v>
                </c:pt>
              </c:numCache>
            </c:numRef>
          </c:val>
          <c:extLst xmlns:c16r2="http://schemas.microsoft.com/office/drawing/2015/06/chart">
            <c:ext xmlns:c16="http://schemas.microsoft.com/office/drawing/2014/chart" uri="{C3380CC4-5D6E-409C-BE32-E72D297353CC}">
              <c16:uniqueId val="{00000000-2D24-48AC-9134-D0C82CB8B41D}"/>
            </c:ext>
          </c:extLst>
        </c:ser>
        <c:dLbls>
          <c:showLegendKey val="0"/>
          <c:showVal val="0"/>
          <c:showCatName val="0"/>
          <c:showSerName val="0"/>
          <c:showPercent val="0"/>
          <c:showBubbleSize val="0"/>
        </c:dLbls>
        <c:gapWidth val="150"/>
        <c:overlap val="100"/>
        <c:axId val="217409760"/>
        <c:axId val="218992640"/>
      </c:barChart>
      <c:scatterChart>
        <c:scatterStyle val="lineMarker"/>
        <c:varyColors val="0"/>
        <c:ser>
          <c:idx val="1"/>
          <c:order val="1"/>
          <c:tx>
            <c:v>d</c:v>
          </c:tx>
          <c:spPr>
            <a:ln w="25400" cap="rnd">
              <a:noFill/>
              <a:round/>
            </a:ln>
            <a:effectLst/>
          </c:spPr>
          <c:marker>
            <c:symbol val="square"/>
            <c:size val="2"/>
            <c:spPr>
              <a:solidFill>
                <a:schemeClr val="tx1"/>
              </a:solidFill>
              <a:ln w="3175">
                <a:solidFill>
                  <a:schemeClr val="tx1"/>
                </a:solidFill>
              </a:ln>
              <a:effectLst/>
            </c:spPr>
          </c:marker>
          <c:errBars>
            <c:errDir val="x"/>
            <c:errBarType val="both"/>
            <c:errValType val="cust"/>
            <c:noEndCap val="0"/>
            <c:plus>
              <c:numRef>
                <c:f>'1'!$E$3:$E$11</c:f>
                <c:numCache>
                  <c:formatCode>General</c:formatCode>
                  <c:ptCount val="9"/>
                  <c:pt idx="0">
                    <c:v>3.6976000000000009E-2</c:v>
                  </c:pt>
                  <c:pt idx="1">
                    <c:v>4.0443400000000018E-2</c:v>
                  </c:pt>
                  <c:pt idx="2">
                    <c:v>4.2112000000000038E-2</c:v>
                  </c:pt>
                  <c:pt idx="3">
                    <c:v>4.2164399999999991E-2</c:v>
                  </c:pt>
                  <c:pt idx="4">
                    <c:v>5.2608800000000011E-2</c:v>
                  </c:pt>
                  <c:pt idx="5">
                    <c:v>3.9659100000000058E-2</c:v>
                  </c:pt>
                  <c:pt idx="6">
                    <c:v>3.746830000000001E-2</c:v>
                  </c:pt>
                  <c:pt idx="7">
                    <c:v>1.578349999999995E-2</c:v>
                  </c:pt>
                  <c:pt idx="8">
                    <c:v>2.0000000000000018E-2</c:v>
                  </c:pt>
                </c:numCache>
              </c:numRef>
            </c:plus>
            <c:minus>
              <c:numRef>
                <c:f>'1'!$D$3:$D$11</c:f>
                <c:numCache>
                  <c:formatCode>General</c:formatCode>
                  <c:ptCount val="9"/>
                  <c:pt idx="0">
                    <c:v>3.697589999999995E-2</c:v>
                  </c:pt>
                  <c:pt idx="1">
                    <c:v>4.0443499999999966E-2</c:v>
                  </c:pt>
                  <c:pt idx="2">
                    <c:v>4.2112099999999986E-2</c:v>
                  </c:pt>
                  <c:pt idx="3">
                    <c:v>4.2164499999999938E-2</c:v>
                  </c:pt>
                  <c:pt idx="4">
                    <c:v>5.2608800000000011E-2</c:v>
                  </c:pt>
                  <c:pt idx="5">
                    <c:v>3.9659099999999947E-2</c:v>
                  </c:pt>
                  <c:pt idx="6">
                    <c:v>3.7468399999999957E-2</c:v>
                  </c:pt>
                  <c:pt idx="7">
                    <c:v>1.5783400000000003E-2</c:v>
                  </c:pt>
                  <c:pt idx="8">
                    <c:v>2.0000000000000018E-2</c:v>
                  </c:pt>
                </c:numCache>
              </c:numRef>
            </c:minus>
            <c:spPr>
              <a:noFill/>
              <a:ln w="9525" cap="flat" cmpd="sng" algn="ctr">
                <a:solidFill>
                  <a:schemeClr val="tx1"/>
                </a:solidFill>
                <a:round/>
              </a:ln>
              <a:effectLst/>
            </c:spPr>
          </c:errBars>
          <c:xVal>
            <c:numRef>
              <c:f>'1'!$B$3:$B$11</c:f>
              <c:numCache>
                <c:formatCode>General</c:formatCode>
                <c:ptCount val="9"/>
                <c:pt idx="0">
                  <c:v>0.69750009999999996</c:v>
                </c:pt>
                <c:pt idx="1">
                  <c:v>0.70150979999999996</c:v>
                </c:pt>
                <c:pt idx="2">
                  <c:v>0.69775609999999999</c:v>
                </c:pt>
                <c:pt idx="3">
                  <c:v>0.70279959999999997</c:v>
                </c:pt>
                <c:pt idx="4">
                  <c:v>0.78583320000000001</c:v>
                </c:pt>
                <c:pt idx="5">
                  <c:v>0.66812879999999997</c:v>
                </c:pt>
                <c:pt idx="6">
                  <c:v>0.67887869999999995</c:v>
                </c:pt>
                <c:pt idx="7">
                  <c:v>0.69298890000000002</c:v>
                </c:pt>
                <c:pt idx="8">
                  <c:v>0.79</c:v>
                </c:pt>
              </c:numCache>
            </c:numRef>
          </c:xVal>
          <c:yVal>
            <c:numRef>
              <c:f>'1'!$C$3:$C$11</c:f>
              <c:numCache>
                <c:formatCode>General</c:formatCode>
                <c:ptCount val="9"/>
                <c:pt idx="0">
                  <c:v>1</c:v>
                </c:pt>
                <c:pt idx="1">
                  <c:v>2</c:v>
                </c:pt>
                <c:pt idx="2">
                  <c:v>3</c:v>
                </c:pt>
                <c:pt idx="3">
                  <c:v>4</c:v>
                </c:pt>
                <c:pt idx="4">
                  <c:v>5</c:v>
                </c:pt>
                <c:pt idx="5">
                  <c:v>6</c:v>
                </c:pt>
                <c:pt idx="6">
                  <c:v>7</c:v>
                </c:pt>
                <c:pt idx="7">
                  <c:v>8</c:v>
                </c:pt>
                <c:pt idx="8">
                  <c:v>9</c:v>
                </c:pt>
              </c:numCache>
            </c:numRef>
          </c:yVal>
          <c:smooth val="0"/>
          <c:extLst xmlns:c16r2="http://schemas.microsoft.com/office/drawing/2015/06/chart">
            <c:ext xmlns:c16="http://schemas.microsoft.com/office/drawing/2014/chart" uri="{C3380CC4-5D6E-409C-BE32-E72D297353CC}">
              <c16:uniqueId val="{00000001-2D24-48AC-9134-D0C82CB8B41D}"/>
            </c:ext>
          </c:extLst>
        </c:ser>
        <c:dLbls>
          <c:showLegendKey val="0"/>
          <c:showVal val="0"/>
          <c:showCatName val="0"/>
          <c:showSerName val="0"/>
          <c:showPercent val="0"/>
          <c:showBubbleSize val="0"/>
        </c:dLbls>
        <c:axId val="218993424"/>
        <c:axId val="218993032"/>
      </c:scatterChart>
      <c:catAx>
        <c:axId val="217409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18992640"/>
        <c:crossesAt val="0.60000000000000009"/>
        <c:auto val="1"/>
        <c:lblAlgn val="ctr"/>
        <c:lblOffset val="100"/>
        <c:noMultiLvlLbl val="0"/>
      </c:catAx>
      <c:valAx>
        <c:axId val="218992640"/>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17409760"/>
        <c:crosses val="autoZero"/>
        <c:crossBetween val="midCat"/>
        <c:majorUnit val="0.1"/>
      </c:valAx>
      <c:valAx>
        <c:axId val="218993032"/>
        <c:scaling>
          <c:orientation val="minMax"/>
        </c:scaling>
        <c:delete val="1"/>
        <c:axPos val="r"/>
        <c:numFmt formatCode="General" sourceLinked="1"/>
        <c:majorTickMark val="out"/>
        <c:minorTickMark val="none"/>
        <c:tickLblPos val="nextTo"/>
        <c:crossAx val="218993424"/>
        <c:crosses val="max"/>
        <c:crossBetween val="midCat"/>
      </c:valAx>
      <c:valAx>
        <c:axId val="218993424"/>
        <c:scaling>
          <c:orientation val="minMax"/>
        </c:scaling>
        <c:delete val="1"/>
        <c:axPos val="b"/>
        <c:numFmt formatCode="General" sourceLinked="1"/>
        <c:majorTickMark val="out"/>
        <c:minorTickMark val="none"/>
        <c:tickLblPos val="nextTo"/>
        <c:crossAx val="218993032"/>
        <c:crosses val="autoZero"/>
        <c:crossBetween val="midCat"/>
      </c:valAx>
      <c:spPr>
        <a:noFill/>
        <a:ln>
          <a:noFill/>
        </a:ln>
        <a:effectLst/>
      </c:spPr>
    </c:plotArea>
    <c:plotVisOnly val="1"/>
    <c:dispBlanksAs val="gap"/>
    <c:showDLblsOverMax val="0"/>
  </c:chart>
  <c:spPr>
    <a:solidFill>
      <a:schemeClr val="lt1"/>
    </a:solidFill>
    <a:ln w="15875"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spc="0" baseline="0">
                <a:solidFill>
                  <a:schemeClr val="dk1"/>
                </a:solidFill>
                <a:latin typeface="Times New Roman" panose="02020603050405020304" pitchFamily="18" charset="0"/>
                <a:ea typeface="+mn-ea"/>
                <a:cs typeface="Times New Roman" panose="02020603050405020304" pitchFamily="18" charset="0"/>
              </a:defRPr>
            </a:pPr>
            <a:r>
              <a:rPr lang="en-GB" sz="1200" b="1" u="none" dirty="0" smtClean="0">
                <a:latin typeface="Times New Roman" panose="02020603050405020304" pitchFamily="18" charset="0"/>
                <a:cs typeface="Times New Roman" panose="02020603050405020304" pitchFamily="18" charset="0"/>
              </a:rPr>
              <a:t>2. </a:t>
            </a:r>
            <a:r>
              <a:rPr lang="en-GB" sz="1200" b="1" u="none" dirty="0">
                <a:latin typeface="Times New Roman" panose="02020603050405020304" pitchFamily="18" charset="0"/>
                <a:cs typeface="Times New Roman" panose="02020603050405020304" pitchFamily="18" charset="0"/>
              </a:rPr>
              <a:t>Age</a:t>
            </a:r>
            <a:r>
              <a:rPr lang="en-GB" sz="1200" b="1" u="none" dirty="0" smtClean="0">
                <a:latin typeface="Times New Roman" panose="02020603050405020304" pitchFamily="18" charset="0"/>
                <a:cs typeface="Times New Roman" panose="02020603050405020304" pitchFamily="18" charset="0"/>
              </a:rPr>
              <a:t>, sex, </a:t>
            </a:r>
            <a:r>
              <a:rPr lang="en-GB" sz="1200" b="1" u="none" dirty="0">
                <a:latin typeface="Times New Roman" panose="02020603050405020304" pitchFamily="18" charset="0"/>
                <a:cs typeface="Times New Roman" panose="02020603050405020304" pitchFamily="18" charset="0"/>
              </a:rPr>
              <a:t>education, smoking, alcohol, and diabetes</a:t>
            </a:r>
          </a:p>
        </c:rich>
      </c:tx>
      <c:layout>
        <c:manualLayout>
          <c:xMode val="edge"/>
          <c:yMode val="edge"/>
          <c:x val="9.5945017182130568E-2"/>
          <c:y val="2.6532790978015388E-2"/>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dk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stacked"/>
        <c:varyColors val="0"/>
        <c:ser>
          <c:idx val="0"/>
          <c:order val="0"/>
          <c:tx>
            <c:v>a</c:v>
          </c:tx>
          <c:spPr>
            <a:noFill/>
            <a:ln>
              <a:noFill/>
            </a:ln>
            <a:effectLst/>
          </c:spPr>
          <c:invertIfNegative val="0"/>
          <c:cat>
            <c:strRef>
              <c:f>'3'!$B$3:$B$15</c:f>
              <c:strCache>
                <c:ptCount val="12"/>
                <c:pt idx="1">
                  <c:v>China (1,831)</c:v>
                </c:pt>
                <c:pt idx="2">
                  <c:v>Puerto Rico (1,367)</c:v>
                </c:pt>
                <c:pt idx="3">
                  <c:v>Mexico (1,507)</c:v>
                </c:pt>
                <c:pt idx="4">
                  <c:v>Venezuela (787)</c:v>
                </c:pt>
                <c:pt idx="5">
                  <c:v>Peru (1,280)</c:v>
                </c:pt>
                <c:pt idx="6">
                  <c:v>DR (1,424)</c:v>
                </c:pt>
                <c:pt idx="7">
                  <c:v>Cuba (2,274)</c:v>
                </c:pt>
                <c:pt idx="8">
                  <c:v>Total 10/66 (10,470)</c:v>
                </c:pt>
                <c:pt idx="9">
                  <c:v>Original 3 (903)</c:v>
                </c:pt>
                <c:pt idx="10">
                  <c:v>Original 2 (905)</c:v>
                </c:pt>
                <c:pt idx="11">
                  <c:v>Original 1 (2,496)</c:v>
                </c:pt>
              </c:strCache>
            </c:strRef>
          </c:cat>
          <c:val>
            <c:numRef>
              <c:f>'3'!$D$3:$D$15</c:f>
              <c:numCache>
                <c:formatCode>General</c:formatCode>
                <c:ptCount val="13"/>
                <c:pt idx="1">
                  <c:v>1</c:v>
                </c:pt>
                <c:pt idx="2">
                  <c:v>2</c:v>
                </c:pt>
                <c:pt idx="3">
                  <c:v>3</c:v>
                </c:pt>
                <c:pt idx="4">
                  <c:v>4</c:v>
                </c:pt>
                <c:pt idx="5">
                  <c:v>5</c:v>
                </c:pt>
                <c:pt idx="6">
                  <c:v>6</c:v>
                </c:pt>
                <c:pt idx="7">
                  <c:v>7</c:v>
                </c:pt>
                <c:pt idx="8">
                  <c:v>8</c:v>
                </c:pt>
                <c:pt idx="9">
                  <c:v>9</c:v>
                </c:pt>
                <c:pt idx="10">
                  <c:v>10</c:v>
                </c:pt>
                <c:pt idx="11">
                  <c:v>11</c:v>
                </c:pt>
              </c:numCache>
            </c:numRef>
          </c:val>
          <c:extLst xmlns:c16r2="http://schemas.microsoft.com/office/drawing/2015/06/chart">
            <c:ext xmlns:c16="http://schemas.microsoft.com/office/drawing/2014/chart" uri="{C3380CC4-5D6E-409C-BE32-E72D297353CC}">
              <c16:uniqueId val="{00000000-2164-4E23-B57C-38CD277F20FD}"/>
            </c:ext>
          </c:extLst>
        </c:ser>
        <c:dLbls>
          <c:showLegendKey val="0"/>
          <c:showVal val="0"/>
          <c:showCatName val="0"/>
          <c:showSerName val="0"/>
          <c:showPercent val="0"/>
          <c:showBubbleSize val="0"/>
        </c:dLbls>
        <c:gapWidth val="150"/>
        <c:overlap val="100"/>
        <c:axId val="217938280"/>
        <c:axId val="217939064"/>
      </c:barChart>
      <c:scatterChart>
        <c:scatterStyle val="lineMarker"/>
        <c:varyColors val="0"/>
        <c:ser>
          <c:idx val="1"/>
          <c:order val="1"/>
          <c:tx>
            <c:v>b</c:v>
          </c:tx>
          <c:spPr>
            <a:ln w="25400" cap="rnd">
              <a:noFill/>
              <a:round/>
            </a:ln>
            <a:effectLst/>
          </c:spPr>
          <c:marker>
            <c:symbol val="square"/>
            <c:size val="2"/>
            <c:spPr>
              <a:solidFill>
                <a:schemeClr val="tx1"/>
              </a:solidFill>
              <a:ln w="9525">
                <a:solidFill>
                  <a:schemeClr val="tx1"/>
                </a:solidFill>
              </a:ln>
              <a:effectLst/>
            </c:spPr>
          </c:marker>
          <c:errBars>
            <c:errDir val="x"/>
            <c:errBarType val="both"/>
            <c:errValType val="cust"/>
            <c:noEndCap val="0"/>
            <c:plus>
              <c:numRef>
                <c:f>'3'!$F$4:$F$14</c:f>
                <c:numCache>
                  <c:formatCode>General</c:formatCode>
                  <c:ptCount val="11"/>
                  <c:pt idx="0">
                    <c:v>3.5903499999999977E-2</c:v>
                  </c:pt>
                  <c:pt idx="1">
                    <c:v>3.9620300000000053E-2</c:v>
                  </c:pt>
                  <c:pt idx="2">
                    <c:v>3.5806400000000016E-2</c:v>
                  </c:pt>
                  <c:pt idx="3">
                    <c:v>5.7989499999999916E-2</c:v>
                  </c:pt>
                  <c:pt idx="4">
                    <c:v>4.717579999999999E-2</c:v>
                  </c:pt>
                  <c:pt idx="5">
                    <c:v>4.1395800000000094E-2</c:v>
                  </c:pt>
                  <c:pt idx="6">
                    <c:v>3.6016200000000054E-2</c:v>
                  </c:pt>
                  <c:pt idx="7">
                    <c:v>1.5848399999999985E-2</c:v>
                  </c:pt>
                  <c:pt idx="8">
                    <c:v>3.7999999999999923E-2</c:v>
                  </c:pt>
                  <c:pt idx="9">
                    <c:v>3.3999999999999919E-2</c:v>
                  </c:pt>
                  <c:pt idx="10">
                    <c:v>2.6000000000000023E-2</c:v>
                  </c:pt>
                </c:numCache>
              </c:numRef>
            </c:plus>
            <c:minus>
              <c:numRef>
                <c:f>'3'!$E$4:$E$14</c:f>
                <c:numCache>
                  <c:formatCode>General</c:formatCode>
                  <c:ptCount val="11"/>
                  <c:pt idx="0">
                    <c:v>3.590340000000003E-2</c:v>
                  </c:pt>
                  <c:pt idx="1">
                    <c:v>3.9620300000000053E-2</c:v>
                  </c:pt>
                  <c:pt idx="2">
                    <c:v>3.5806500000000074E-2</c:v>
                  </c:pt>
                  <c:pt idx="3">
                    <c:v>5.7989600000000086E-2</c:v>
                  </c:pt>
                  <c:pt idx="4">
                    <c:v>4.717579999999999E-2</c:v>
                  </c:pt>
                  <c:pt idx="5">
                    <c:v>4.1395799999999983E-2</c:v>
                  </c:pt>
                  <c:pt idx="6">
                    <c:v>3.6016199999999943E-2</c:v>
                  </c:pt>
                  <c:pt idx="7">
                    <c:v>1.5848300000000037E-2</c:v>
                  </c:pt>
                  <c:pt idx="8">
                    <c:v>3.7000000000000033E-2</c:v>
                  </c:pt>
                  <c:pt idx="9">
                    <c:v>3.5000000000000031E-2</c:v>
                  </c:pt>
                  <c:pt idx="10">
                    <c:v>2.5000000000000022E-2</c:v>
                  </c:pt>
                </c:numCache>
              </c:numRef>
            </c:minus>
            <c:spPr>
              <a:noFill/>
              <a:ln w="9525" cap="flat" cmpd="sng" algn="ctr">
                <a:solidFill>
                  <a:schemeClr val="tx1"/>
                </a:solidFill>
                <a:round/>
              </a:ln>
              <a:effectLst/>
            </c:spPr>
          </c:errBars>
          <c:xVal>
            <c:numRef>
              <c:f>'3'!$C$4:$C$14</c:f>
              <c:numCache>
                <c:formatCode>General</c:formatCode>
                <c:ptCount val="11"/>
                <c:pt idx="0">
                  <c:v>0.70090770000000002</c:v>
                </c:pt>
                <c:pt idx="1">
                  <c:v>0.7107521</c:v>
                </c:pt>
                <c:pt idx="2">
                  <c:v>0.75340620000000003</c:v>
                </c:pt>
                <c:pt idx="3">
                  <c:v>0.71796190000000004</c:v>
                </c:pt>
                <c:pt idx="4">
                  <c:v>0.8150153</c:v>
                </c:pt>
                <c:pt idx="5">
                  <c:v>0.67198919999999995</c:v>
                </c:pt>
                <c:pt idx="6">
                  <c:v>0.68848319999999996</c:v>
                </c:pt>
                <c:pt idx="7">
                  <c:v>0.69915539999999998</c:v>
                </c:pt>
                <c:pt idx="8">
                  <c:v>0.68100000000000005</c:v>
                </c:pt>
                <c:pt idx="9">
                  <c:v>0.67700000000000005</c:v>
                </c:pt>
                <c:pt idx="10">
                  <c:v>0.72299999999999998</c:v>
                </c:pt>
              </c:numCache>
            </c:numRef>
          </c:xVal>
          <c:yVal>
            <c:numRef>
              <c:f>'3'!$D$4:$D$14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yVal>
          <c:smooth val="0"/>
          <c:extLst xmlns:c16r2="http://schemas.microsoft.com/office/drawing/2015/06/chart">
            <c:ext xmlns:c16="http://schemas.microsoft.com/office/drawing/2014/chart" uri="{C3380CC4-5D6E-409C-BE32-E72D297353CC}">
              <c16:uniqueId val="{00000001-2164-4E23-B57C-38CD277F20FD}"/>
            </c:ext>
          </c:extLst>
        </c:ser>
        <c:dLbls>
          <c:showLegendKey val="0"/>
          <c:showVal val="0"/>
          <c:showCatName val="0"/>
          <c:showSerName val="0"/>
          <c:showPercent val="0"/>
          <c:showBubbleSize val="0"/>
        </c:dLbls>
        <c:axId val="217939848"/>
        <c:axId val="217939456"/>
      </c:scatterChart>
      <c:catAx>
        <c:axId val="217938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17939064"/>
        <c:crosses val="autoZero"/>
        <c:auto val="1"/>
        <c:lblAlgn val="ctr"/>
        <c:lblOffset val="100"/>
        <c:noMultiLvlLbl val="0"/>
      </c:catAx>
      <c:valAx>
        <c:axId val="217939064"/>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17938280"/>
        <c:crosses val="autoZero"/>
        <c:crossBetween val="midCat"/>
        <c:majorUnit val="0.1"/>
      </c:valAx>
      <c:valAx>
        <c:axId val="217939456"/>
        <c:scaling>
          <c:orientation val="minMax"/>
        </c:scaling>
        <c:delete val="1"/>
        <c:axPos val="r"/>
        <c:numFmt formatCode="General" sourceLinked="1"/>
        <c:majorTickMark val="out"/>
        <c:minorTickMark val="none"/>
        <c:tickLblPos val="nextTo"/>
        <c:crossAx val="217939848"/>
        <c:crosses val="max"/>
        <c:crossBetween val="midCat"/>
        <c:majorUnit val="1"/>
      </c:valAx>
      <c:valAx>
        <c:axId val="217939848"/>
        <c:scaling>
          <c:orientation val="minMax"/>
        </c:scaling>
        <c:delete val="1"/>
        <c:axPos val="b"/>
        <c:numFmt formatCode="General" sourceLinked="1"/>
        <c:majorTickMark val="out"/>
        <c:minorTickMark val="none"/>
        <c:tickLblPos val="nextTo"/>
        <c:crossAx val="217939456"/>
        <c:crossesAt val="1"/>
        <c:crossBetween val="midCat"/>
      </c:valAx>
      <c:spPr>
        <a:noFill/>
        <a:ln>
          <a:noFill/>
        </a:ln>
        <a:effectLst/>
      </c:spPr>
    </c:plotArea>
    <c:plotVisOnly val="1"/>
    <c:dispBlanksAs val="gap"/>
    <c:showDLblsOverMax val="0"/>
  </c:chart>
  <c:spPr>
    <a:solidFill>
      <a:schemeClr val="lt1"/>
    </a:solidFill>
    <a:ln w="15875"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dk1"/>
                </a:solidFill>
                <a:latin typeface="+mn-lt"/>
                <a:ea typeface="+mn-ea"/>
                <a:cs typeface="+mn-cs"/>
              </a:defRPr>
            </a:pPr>
            <a:r>
              <a:rPr lang="en-GB" sz="1200" b="1" dirty="0" smtClean="0">
                <a:latin typeface="Times New Roman" panose="02020603050405020304" pitchFamily="18" charset="0"/>
                <a:cs typeface="Times New Roman" panose="02020603050405020304" pitchFamily="18" charset="0"/>
              </a:rPr>
              <a:t>3. </a:t>
            </a:r>
            <a:r>
              <a:rPr lang="en-GB" sz="1200" b="1" dirty="0">
                <a:latin typeface="Times New Roman" panose="02020603050405020304" pitchFamily="18" charset="0"/>
                <a:cs typeface="Times New Roman" panose="02020603050405020304" pitchFamily="18" charset="0"/>
              </a:rPr>
              <a:t>Age, sex, education, physical activity, waist circumference, </a:t>
            </a:r>
            <a:r>
              <a:rPr lang="en-GB" sz="1200" b="1" dirty="0" smtClean="0">
                <a:latin typeface="Times New Roman" panose="02020603050405020304" pitchFamily="18" charset="0"/>
                <a:cs typeface="Times New Roman" panose="02020603050405020304" pitchFamily="18" charset="0"/>
              </a:rPr>
              <a:t>   systolic </a:t>
            </a:r>
            <a:r>
              <a:rPr lang="en-GB" sz="1200" b="1" dirty="0">
                <a:latin typeface="Times New Roman" panose="02020603050405020304" pitchFamily="18" charset="0"/>
                <a:cs typeface="Times New Roman" panose="02020603050405020304" pitchFamily="18" charset="0"/>
              </a:rPr>
              <a:t>blood pressure, total cholesterol</a:t>
            </a:r>
          </a:p>
        </c:rich>
      </c:tx>
      <c:layout>
        <c:manualLayout>
          <c:xMode val="edge"/>
          <c:yMode val="edge"/>
          <c:x val="0.14528055127129727"/>
          <c:y val="1.326639548900769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45876054153024687"/>
          <c:y val="0.22387042387700484"/>
          <c:w val="0.4588799595926798"/>
          <c:h val="0.69919022757613558"/>
        </c:manualLayout>
      </c:layout>
      <c:barChart>
        <c:barDir val="bar"/>
        <c:grouping val="stacked"/>
        <c:varyColors val="0"/>
        <c:ser>
          <c:idx val="0"/>
          <c:order val="0"/>
          <c:tx>
            <c:v>a</c:v>
          </c:tx>
          <c:spPr>
            <a:noFill/>
            <a:ln>
              <a:noFill/>
            </a:ln>
            <a:effectLst/>
          </c:spPr>
          <c:invertIfNegative val="0"/>
          <c:cat>
            <c:strRef>
              <c:f>'4'!$B$2:$B$12</c:f>
              <c:strCache>
                <c:ptCount val="10"/>
                <c:pt idx="1">
                  <c:v>China (0)</c:v>
                </c:pt>
                <c:pt idx="2">
                  <c:v>Puerto Rico (1,104)</c:v>
                </c:pt>
                <c:pt idx="3">
                  <c:v>Mexico (1,319)</c:v>
                </c:pt>
                <c:pt idx="4">
                  <c:v>Venezuela (787)</c:v>
                </c:pt>
                <c:pt idx="5">
                  <c:v>Peru (555)</c:v>
                </c:pt>
                <c:pt idx="6">
                  <c:v>DR (1,075)</c:v>
                </c:pt>
                <c:pt idx="7">
                  <c:v>Cuba (1,819)</c:v>
                </c:pt>
                <c:pt idx="8">
                  <c:v>Total 10/66 (6,659)</c:v>
                </c:pt>
                <c:pt idx="9">
                  <c:v>Original (1,409)</c:v>
                </c:pt>
              </c:strCache>
            </c:strRef>
          </c:cat>
          <c:val>
            <c:numRef>
              <c:f>'4'!$D$2:$D$12</c:f>
              <c:numCache>
                <c:formatCode>General</c:formatCode>
                <c:ptCount val="11"/>
                <c:pt idx="1">
                  <c:v>1</c:v>
                </c:pt>
                <c:pt idx="2">
                  <c:v>2</c:v>
                </c:pt>
                <c:pt idx="3">
                  <c:v>3</c:v>
                </c:pt>
                <c:pt idx="4">
                  <c:v>4</c:v>
                </c:pt>
                <c:pt idx="5">
                  <c:v>5</c:v>
                </c:pt>
                <c:pt idx="6">
                  <c:v>6</c:v>
                </c:pt>
                <c:pt idx="7">
                  <c:v>7</c:v>
                </c:pt>
                <c:pt idx="8">
                  <c:v>8</c:v>
                </c:pt>
                <c:pt idx="9">
                  <c:v>9</c:v>
                </c:pt>
              </c:numCache>
            </c:numRef>
          </c:val>
          <c:extLst xmlns:c16r2="http://schemas.microsoft.com/office/drawing/2015/06/chart">
            <c:ext xmlns:c16="http://schemas.microsoft.com/office/drawing/2014/chart" uri="{C3380CC4-5D6E-409C-BE32-E72D297353CC}">
              <c16:uniqueId val="{00000000-5F7C-43CD-9481-0BE1CA2AE521}"/>
            </c:ext>
          </c:extLst>
        </c:ser>
        <c:dLbls>
          <c:showLegendKey val="0"/>
          <c:showVal val="0"/>
          <c:showCatName val="0"/>
          <c:showSerName val="0"/>
          <c:showPercent val="0"/>
          <c:showBubbleSize val="0"/>
        </c:dLbls>
        <c:gapWidth val="150"/>
        <c:overlap val="100"/>
        <c:axId val="220901760"/>
        <c:axId val="217940632"/>
      </c:barChart>
      <c:scatterChart>
        <c:scatterStyle val="lineMarker"/>
        <c:varyColors val="0"/>
        <c:ser>
          <c:idx val="1"/>
          <c:order val="1"/>
          <c:tx>
            <c:v>b</c:v>
          </c:tx>
          <c:spPr>
            <a:ln w="25400" cap="rnd">
              <a:noFill/>
              <a:round/>
            </a:ln>
            <a:effectLst/>
          </c:spPr>
          <c:marker>
            <c:symbol val="square"/>
            <c:size val="2"/>
            <c:spPr>
              <a:solidFill>
                <a:schemeClr val="tx1"/>
              </a:solidFill>
              <a:ln w="9525">
                <a:solidFill>
                  <a:schemeClr val="tx1"/>
                </a:solidFill>
              </a:ln>
              <a:effectLst/>
            </c:spPr>
          </c:marker>
          <c:errBars>
            <c:errDir val="x"/>
            <c:errBarType val="both"/>
            <c:errValType val="cust"/>
            <c:noEndCap val="0"/>
            <c:plus>
              <c:numRef>
                <c:f>'4'!$F$3:$F$11</c:f>
                <c:numCache>
                  <c:formatCode>General</c:formatCode>
                  <c:ptCount val="9"/>
                  <c:pt idx="0">
                    <c:v>0</c:v>
                  </c:pt>
                  <c:pt idx="1">
                    <c:v>4.3538900000000047E-2</c:v>
                  </c:pt>
                  <c:pt idx="2">
                    <c:v>4.1994799999999999E-2</c:v>
                  </c:pt>
                  <c:pt idx="3">
                    <c:v>4.7798199999999902E-2</c:v>
                  </c:pt>
                  <c:pt idx="4">
                    <c:v>8.6639299999999975E-2</c:v>
                  </c:pt>
                  <c:pt idx="5">
                    <c:v>4.4354300000000069E-2</c:v>
                  </c:pt>
                  <c:pt idx="6">
                    <c:v>3.8421000000000038E-2</c:v>
                  </c:pt>
                  <c:pt idx="7">
                    <c:v>1.9230100000000028E-2</c:v>
                  </c:pt>
                  <c:pt idx="8">
                    <c:v>5.9999999999999942E-2</c:v>
                  </c:pt>
                </c:numCache>
              </c:numRef>
            </c:plus>
            <c:minus>
              <c:numRef>
                <c:f>'4'!$E$3:$E$11</c:f>
                <c:numCache>
                  <c:formatCode>General</c:formatCode>
                  <c:ptCount val="9"/>
                  <c:pt idx="0">
                    <c:v>0</c:v>
                  </c:pt>
                  <c:pt idx="1">
                    <c:v>4.3538899999999936E-2</c:v>
                  </c:pt>
                  <c:pt idx="2">
                    <c:v>4.1994799999999999E-2</c:v>
                  </c:pt>
                  <c:pt idx="3">
                    <c:v>4.7798300000000071E-2</c:v>
                  </c:pt>
                  <c:pt idx="4">
                    <c:v>8.6639299999999975E-2</c:v>
                  </c:pt>
                  <c:pt idx="5">
                    <c:v>4.4354299999999958E-2</c:v>
                  </c:pt>
                  <c:pt idx="6">
                    <c:v>3.8421000000000038E-2</c:v>
                  </c:pt>
                  <c:pt idx="7">
                    <c:v>1.9229999999999969E-2</c:v>
                  </c:pt>
                  <c:pt idx="8">
                    <c:v>6.0000000000000053E-2</c:v>
                  </c:pt>
                </c:numCache>
              </c:numRef>
            </c:minus>
            <c:spPr>
              <a:noFill/>
              <a:ln w="9525" cap="flat" cmpd="sng" algn="ctr">
                <a:solidFill>
                  <a:schemeClr val="tx1"/>
                </a:solidFill>
                <a:round/>
              </a:ln>
              <a:effectLst/>
            </c:spPr>
          </c:errBars>
          <c:xVal>
            <c:numRef>
              <c:f>'4'!$C$3:$C$11</c:f>
              <c:numCache>
                <c:formatCode>General</c:formatCode>
                <c:ptCount val="9"/>
                <c:pt idx="0">
                  <c:v>0</c:v>
                </c:pt>
                <c:pt idx="1">
                  <c:v>0.73843009999999998</c:v>
                </c:pt>
                <c:pt idx="2">
                  <c:v>0.72942479999999998</c:v>
                </c:pt>
                <c:pt idx="3">
                  <c:v>0.74564850000000005</c:v>
                </c:pt>
                <c:pt idx="4">
                  <c:v>0.80828169999999999</c:v>
                </c:pt>
                <c:pt idx="5">
                  <c:v>0.70170489999999996</c:v>
                </c:pt>
                <c:pt idx="6">
                  <c:v>0.7014011</c:v>
                </c:pt>
                <c:pt idx="7">
                  <c:v>0.70833219999999997</c:v>
                </c:pt>
                <c:pt idx="8">
                  <c:v>0.77</c:v>
                </c:pt>
              </c:numCache>
            </c:numRef>
          </c:xVal>
          <c:yVal>
            <c:numRef>
              <c:f>'4'!$D$3:$D$11</c:f>
              <c:numCache>
                <c:formatCode>General</c:formatCode>
                <c:ptCount val="9"/>
                <c:pt idx="0">
                  <c:v>1</c:v>
                </c:pt>
                <c:pt idx="1">
                  <c:v>2</c:v>
                </c:pt>
                <c:pt idx="2">
                  <c:v>3</c:v>
                </c:pt>
                <c:pt idx="3">
                  <c:v>4</c:v>
                </c:pt>
                <c:pt idx="4">
                  <c:v>5</c:v>
                </c:pt>
                <c:pt idx="5">
                  <c:v>6</c:v>
                </c:pt>
                <c:pt idx="6">
                  <c:v>7</c:v>
                </c:pt>
                <c:pt idx="7">
                  <c:v>8</c:v>
                </c:pt>
                <c:pt idx="8">
                  <c:v>9</c:v>
                </c:pt>
              </c:numCache>
            </c:numRef>
          </c:yVal>
          <c:smooth val="0"/>
          <c:extLst xmlns:c16r2="http://schemas.microsoft.com/office/drawing/2015/06/chart">
            <c:ext xmlns:c16="http://schemas.microsoft.com/office/drawing/2014/chart" uri="{C3380CC4-5D6E-409C-BE32-E72D297353CC}">
              <c16:uniqueId val="{00000001-5F7C-43CD-9481-0BE1CA2AE521}"/>
            </c:ext>
          </c:extLst>
        </c:ser>
        <c:dLbls>
          <c:showLegendKey val="0"/>
          <c:showVal val="0"/>
          <c:showCatName val="0"/>
          <c:showSerName val="0"/>
          <c:showPercent val="0"/>
          <c:showBubbleSize val="0"/>
        </c:dLbls>
        <c:axId val="155189304"/>
        <c:axId val="155188912"/>
      </c:scatterChart>
      <c:catAx>
        <c:axId val="220901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17940632"/>
        <c:crosses val="autoZero"/>
        <c:auto val="1"/>
        <c:lblAlgn val="ctr"/>
        <c:lblOffset val="100"/>
        <c:noMultiLvlLbl val="0"/>
      </c:catAx>
      <c:valAx>
        <c:axId val="217940632"/>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20901760"/>
        <c:crosses val="autoZero"/>
        <c:crossBetween val="midCat"/>
        <c:majorUnit val="0.1"/>
      </c:valAx>
      <c:valAx>
        <c:axId val="155188912"/>
        <c:scaling>
          <c:orientation val="minMax"/>
        </c:scaling>
        <c:delete val="1"/>
        <c:axPos val="r"/>
        <c:numFmt formatCode="General" sourceLinked="1"/>
        <c:majorTickMark val="out"/>
        <c:minorTickMark val="none"/>
        <c:tickLblPos val="nextTo"/>
        <c:crossAx val="155189304"/>
        <c:crosses val="max"/>
        <c:crossBetween val="midCat"/>
      </c:valAx>
      <c:valAx>
        <c:axId val="155189304"/>
        <c:scaling>
          <c:orientation val="minMax"/>
        </c:scaling>
        <c:delete val="1"/>
        <c:axPos val="b"/>
        <c:numFmt formatCode="General" sourceLinked="1"/>
        <c:majorTickMark val="out"/>
        <c:minorTickMark val="none"/>
        <c:tickLblPos val="nextTo"/>
        <c:crossAx val="155188912"/>
        <c:crosses val="autoZero"/>
        <c:crossBetween val="midCat"/>
      </c:valAx>
      <c:spPr>
        <a:noFill/>
        <a:ln>
          <a:noFill/>
        </a:ln>
        <a:effectLst/>
      </c:spPr>
    </c:plotArea>
    <c:plotVisOnly val="1"/>
    <c:dispBlanksAs val="gap"/>
    <c:showDLblsOverMax val="0"/>
  </c:chart>
  <c:spPr>
    <a:solidFill>
      <a:schemeClr val="lt1"/>
    </a:solidFill>
    <a:ln w="15875"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dk1"/>
                </a:solidFill>
                <a:latin typeface="Times New Roman" panose="02020603050405020304" pitchFamily="18" charset="0"/>
                <a:ea typeface="+mn-ea"/>
                <a:cs typeface="Times New Roman" panose="02020603050405020304" pitchFamily="18" charset="0"/>
              </a:defRPr>
            </a:pPr>
            <a:r>
              <a:rPr lang="en-GB" sz="1100" b="1" dirty="0" smtClean="0">
                <a:latin typeface="Times New Roman" panose="02020603050405020304" pitchFamily="18" charset="0"/>
                <a:cs typeface="Times New Roman" panose="02020603050405020304" pitchFamily="18" charset="0"/>
              </a:rPr>
              <a:t>4. </a:t>
            </a:r>
            <a:r>
              <a:rPr lang="en-GB" sz="1100" b="1" dirty="0">
                <a:latin typeface="Times New Roman" panose="02020603050405020304" pitchFamily="18" charset="0"/>
                <a:cs typeface="Times New Roman" panose="02020603050405020304" pitchFamily="18" charset="0"/>
              </a:rPr>
              <a:t>Age, education, word list learning, copy circle, copy pentagon, SMI</a:t>
            </a:r>
          </a:p>
        </c:rich>
      </c:tx>
      <c:layout>
        <c:manualLayout>
          <c:xMode val="edge"/>
          <c:yMode val="edge"/>
          <c:x val="0.20352734258733121"/>
          <c:y val="2.2457552757425524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dk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40728955272343537"/>
          <c:y val="0.18551408849417009"/>
          <c:w val="0.50622723705928507"/>
          <c:h val="0.74214540596214795"/>
        </c:manualLayout>
      </c:layout>
      <c:barChart>
        <c:barDir val="bar"/>
        <c:grouping val="stacked"/>
        <c:varyColors val="0"/>
        <c:ser>
          <c:idx val="0"/>
          <c:order val="0"/>
          <c:tx>
            <c:v>a</c:v>
          </c:tx>
          <c:spPr>
            <a:noFill/>
            <a:ln>
              <a:noFill/>
            </a:ln>
            <a:effectLst/>
          </c:spPr>
          <c:invertIfNegative val="0"/>
          <c:cat>
            <c:strRef>
              <c:f>'10'!$B$4:$B$14</c:f>
              <c:strCache>
                <c:ptCount val="10"/>
                <c:pt idx="1">
                  <c:v>China (1,818)</c:v>
                </c:pt>
                <c:pt idx="2">
                  <c:v>Puerto Rico (1,367)</c:v>
                </c:pt>
                <c:pt idx="3">
                  <c:v>Mexico (1,516)</c:v>
                </c:pt>
                <c:pt idx="4">
                  <c:v>Venezuela (1,338)</c:v>
                </c:pt>
                <c:pt idx="5">
                  <c:v>Peru (1,309)</c:v>
                </c:pt>
                <c:pt idx="6">
                  <c:v>DR (1,434)</c:v>
                </c:pt>
                <c:pt idx="7">
                  <c:v>Cuba (2,285)</c:v>
                </c:pt>
                <c:pt idx="8">
                  <c:v>Total 10/66 (11,067)</c:v>
                </c:pt>
                <c:pt idx="9">
                  <c:v>Original (3,734)</c:v>
                </c:pt>
              </c:strCache>
            </c:strRef>
          </c:cat>
          <c:val>
            <c:numRef>
              <c:f>'10'!$D$4:$D$14</c:f>
              <c:numCache>
                <c:formatCode>General</c:formatCode>
                <c:ptCount val="11"/>
                <c:pt idx="1">
                  <c:v>1</c:v>
                </c:pt>
                <c:pt idx="2">
                  <c:v>2</c:v>
                </c:pt>
                <c:pt idx="3">
                  <c:v>3</c:v>
                </c:pt>
                <c:pt idx="4">
                  <c:v>4</c:v>
                </c:pt>
                <c:pt idx="5">
                  <c:v>5</c:v>
                </c:pt>
                <c:pt idx="6">
                  <c:v>6</c:v>
                </c:pt>
                <c:pt idx="7">
                  <c:v>7</c:v>
                </c:pt>
                <c:pt idx="8">
                  <c:v>8</c:v>
                </c:pt>
                <c:pt idx="9">
                  <c:v>9</c:v>
                </c:pt>
              </c:numCache>
            </c:numRef>
          </c:val>
          <c:extLst xmlns:c16r2="http://schemas.microsoft.com/office/drawing/2015/06/chart">
            <c:ext xmlns:c16="http://schemas.microsoft.com/office/drawing/2014/chart" uri="{C3380CC4-5D6E-409C-BE32-E72D297353CC}">
              <c16:uniqueId val="{00000000-B04C-46FA-AD3F-2162DB5D9912}"/>
            </c:ext>
          </c:extLst>
        </c:ser>
        <c:dLbls>
          <c:showLegendKey val="0"/>
          <c:showVal val="0"/>
          <c:showCatName val="0"/>
          <c:showSerName val="0"/>
          <c:showPercent val="0"/>
          <c:showBubbleSize val="0"/>
        </c:dLbls>
        <c:gapWidth val="150"/>
        <c:overlap val="100"/>
        <c:axId val="155190088"/>
        <c:axId val="155190480"/>
      </c:barChart>
      <c:scatterChart>
        <c:scatterStyle val="lineMarker"/>
        <c:varyColors val="0"/>
        <c:ser>
          <c:idx val="1"/>
          <c:order val="1"/>
          <c:tx>
            <c:v>b</c:v>
          </c:tx>
          <c:spPr>
            <a:ln w="25400" cap="rnd">
              <a:noFill/>
              <a:round/>
            </a:ln>
            <a:effectLst/>
          </c:spPr>
          <c:marker>
            <c:symbol val="square"/>
            <c:size val="2"/>
            <c:spPr>
              <a:solidFill>
                <a:schemeClr val="tx1"/>
              </a:solidFill>
              <a:ln w="9525">
                <a:solidFill>
                  <a:schemeClr val="tx1"/>
                </a:solidFill>
              </a:ln>
              <a:effectLst/>
            </c:spPr>
          </c:marker>
          <c:errBars>
            <c:errDir val="x"/>
            <c:errBarType val="both"/>
            <c:errValType val="cust"/>
            <c:noEndCap val="0"/>
            <c:plus>
              <c:numRef>
                <c:f>'10'!$F$5:$F$13</c:f>
                <c:numCache>
                  <c:formatCode>General</c:formatCode>
                  <c:ptCount val="9"/>
                  <c:pt idx="0">
                    <c:v>3.4988600000000036E-2</c:v>
                  </c:pt>
                  <c:pt idx="1">
                    <c:v>3.417110000000001E-2</c:v>
                  </c:pt>
                  <c:pt idx="2">
                    <c:v>3.6126300000000056E-2</c:v>
                  </c:pt>
                  <c:pt idx="3">
                    <c:v>3.5162699999999991E-2</c:v>
                  </c:pt>
                  <c:pt idx="4">
                    <c:v>4.0873199999999943E-2</c:v>
                  </c:pt>
                  <c:pt idx="5">
                    <c:v>3.7889700000000026E-2</c:v>
                  </c:pt>
                  <c:pt idx="6">
                    <c:v>3.6541800000000069E-2</c:v>
                  </c:pt>
                  <c:pt idx="7">
                    <c:v>1.4282000000000017E-2</c:v>
                  </c:pt>
                  <c:pt idx="8">
                    <c:v>7.0000000000000062E-2</c:v>
                  </c:pt>
                </c:numCache>
              </c:numRef>
            </c:plus>
            <c:minus>
              <c:numRef>
                <c:f>'10'!$E$5:$E$13</c:f>
                <c:numCache>
                  <c:formatCode>General</c:formatCode>
                  <c:ptCount val="9"/>
                  <c:pt idx="0">
                    <c:v>3.4988499999999978E-2</c:v>
                  </c:pt>
                  <c:pt idx="1">
                    <c:v>3.4171000000000062E-2</c:v>
                  </c:pt>
                  <c:pt idx="2">
                    <c:v>3.6126299999999945E-2</c:v>
                  </c:pt>
                  <c:pt idx="3">
                    <c:v>3.5162799999999939E-2</c:v>
                  </c:pt>
                  <c:pt idx="4">
                    <c:v>4.0873300000000001E-2</c:v>
                  </c:pt>
                  <c:pt idx="5">
                    <c:v>3.7889799999999974E-2</c:v>
                  </c:pt>
                  <c:pt idx="6">
                    <c:v>3.6541900000000016E-2</c:v>
                  </c:pt>
                  <c:pt idx="7">
                    <c:v>1.4282000000000017E-2</c:v>
                  </c:pt>
                  <c:pt idx="8">
                    <c:v>6.9999999999999951E-2</c:v>
                  </c:pt>
                </c:numCache>
              </c:numRef>
            </c:minus>
            <c:spPr>
              <a:noFill/>
              <a:ln w="9525" cap="flat" cmpd="sng" algn="ctr">
                <a:solidFill>
                  <a:schemeClr val="tx1"/>
                </a:solidFill>
                <a:round/>
              </a:ln>
              <a:effectLst/>
            </c:spPr>
          </c:errBars>
          <c:xVal>
            <c:numRef>
              <c:f>'10'!$C$5:$C$13</c:f>
              <c:numCache>
                <c:formatCode>General</c:formatCode>
                <c:ptCount val="9"/>
                <c:pt idx="0">
                  <c:v>0.71436040000000001</c:v>
                </c:pt>
                <c:pt idx="1">
                  <c:v>0.75511220000000001</c:v>
                </c:pt>
                <c:pt idx="2">
                  <c:v>0.75940229999999997</c:v>
                </c:pt>
                <c:pt idx="3">
                  <c:v>0.78754559999999996</c:v>
                </c:pt>
                <c:pt idx="4">
                  <c:v>0.85306780000000004</c:v>
                </c:pt>
                <c:pt idx="5">
                  <c:v>0.70519480000000001</c:v>
                </c:pt>
                <c:pt idx="6">
                  <c:v>0.72830819999999996</c:v>
                </c:pt>
                <c:pt idx="7">
                  <c:v>0.73845879999999997</c:v>
                </c:pt>
                <c:pt idx="8">
                  <c:v>0.73</c:v>
                </c:pt>
              </c:numCache>
            </c:numRef>
          </c:xVal>
          <c:yVal>
            <c:numRef>
              <c:f>'10'!$D$5:$D$13</c:f>
              <c:numCache>
                <c:formatCode>General</c:formatCode>
                <c:ptCount val="9"/>
                <c:pt idx="0">
                  <c:v>1</c:v>
                </c:pt>
                <c:pt idx="1">
                  <c:v>2</c:v>
                </c:pt>
                <c:pt idx="2">
                  <c:v>3</c:v>
                </c:pt>
                <c:pt idx="3">
                  <c:v>4</c:v>
                </c:pt>
                <c:pt idx="4">
                  <c:v>5</c:v>
                </c:pt>
                <c:pt idx="5">
                  <c:v>6</c:v>
                </c:pt>
                <c:pt idx="6">
                  <c:v>7</c:v>
                </c:pt>
                <c:pt idx="7">
                  <c:v>8</c:v>
                </c:pt>
                <c:pt idx="8">
                  <c:v>9</c:v>
                </c:pt>
              </c:numCache>
            </c:numRef>
          </c:yVal>
          <c:smooth val="0"/>
          <c:extLst xmlns:c16r2="http://schemas.microsoft.com/office/drawing/2015/06/chart">
            <c:ext xmlns:c16="http://schemas.microsoft.com/office/drawing/2014/chart" uri="{C3380CC4-5D6E-409C-BE32-E72D297353CC}">
              <c16:uniqueId val="{00000001-B04C-46FA-AD3F-2162DB5D9912}"/>
            </c:ext>
          </c:extLst>
        </c:ser>
        <c:dLbls>
          <c:showLegendKey val="0"/>
          <c:showVal val="0"/>
          <c:showCatName val="0"/>
          <c:showSerName val="0"/>
          <c:showPercent val="0"/>
          <c:showBubbleSize val="0"/>
        </c:dLbls>
        <c:axId val="155191264"/>
        <c:axId val="155190872"/>
      </c:scatterChart>
      <c:catAx>
        <c:axId val="155190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155190480"/>
        <c:crosses val="autoZero"/>
        <c:auto val="1"/>
        <c:lblAlgn val="ctr"/>
        <c:lblOffset val="100"/>
        <c:noMultiLvlLbl val="0"/>
      </c:catAx>
      <c:valAx>
        <c:axId val="155190480"/>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155190088"/>
        <c:crosses val="autoZero"/>
        <c:crossBetween val="midCat"/>
        <c:majorUnit val="0.1"/>
      </c:valAx>
      <c:valAx>
        <c:axId val="155190872"/>
        <c:scaling>
          <c:orientation val="minMax"/>
        </c:scaling>
        <c:delete val="1"/>
        <c:axPos val="r"/>
        <c:numFmt formatCode="General" sourceLinked="1"/>
        <c:majorTickMark val="out"/>
        <c:minorTickMark val="none"/>
        <c:tickLblPos val="nextTo"/>
        <c:crossAx val="155191264"/>
        <c:crosses val="max"/>
        <c:crossBetween val="midCat"/>
      </c:valAx>
      <c:valAx>
        <c:axId val="155191264"/>
        <c:scaling>
          <c:orientation val="minMax"/>
        </c:scaling>
        <c:delete val="1"/>
        <c:axPos val="b"/>
        <c:numFmt formatCode="General" sourceLinked="1"/>
        <c:majorTickMark val="out"/>
        <c:minorTickMark val="none"/>
        <c:tickLblPos val="nextTo"/>
        <c:crossAx val="155190872"/>
        <c:crosses val="autoZero"/>
        <c:crossBetween val="midCat"/>
      </c:valAx>
      <c:spPr>
        <a:noFill/>
        <a:ln>
          <a:noFill/>
        </a:ln>
        <a:effectLst/>
      </c:spPr>
    </c:plotArea>
    <c:plotVisOnly val="1"/>
    <c:dispBlanksAs val="gap"/>
    <c:showDLblsOverMax val="0"/>
  </c:chart>
  <c:spPr>
    <a:solidFill>
      <a:schemeClr val="lt1"/>
    </a:solidFill>
    <a:ln w="15875"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spc="0" baseline="0">
                <a:solidFill>
                  <a:schemeClr val="dk1"/>
                </a:solidFill>
                <a:latin typeface="Times New Roman" panose="02020603050405020304" pitchFamily="18" charset="0"/>
                <a:ea typeface="+mn-ea"/>
                <a:cs typeface="Times New Roman" panose="02020603050405020304" pitchFamily="18" charset="0"/>
              </a:defRPr>
            </a:pPr>
            <a:r>
              <a:rPr lang="en-GB" sz="1200" b="1" u="none" dirty="0" smtClean="0">
                <a:latin typeface="Times New Roman" panose="02020603050405020304" pitchFamily="18" charset="0"/>
                <a:cs typeface="Times New Roman" panose="02020603050405020304" pitchFamily="18" charset="0"/>
              </a:rPr>
              <a:t>2. </a:t>
            </a:r>
            <a:r>
              <a:rPr lang="en-GB" sz="1200" b="1" u="none" dirty="0">
                <a:latin typeface="Times New Roman" panose="02020603050405020304" pitchFamily="18" charset="0"/>
                <a:cs typeface="Times New Roman" panose="02020603050405020304" pitchFamily="18" charset="0"/>
              </a:rPr>
              <a:t>Age</a:t>
            </a:r>
            <a:r>
              <a:rPr lang="en-GB" sz="1200" b="1" u="none" dirty="0" smtClean="0">
                <a:latin typeface="Times New Roman" panose="02020603050405020304" pitchFamily="18" charset="0"/>
                <a:cs typeface="Times New Roman" panose="02020603050405020304" pitchFamily="18" charset="0"/>
              </a:rPr>
              <a:t>, sex, </a:t>
            </a:r>
            <a:r>
              <a:rPr lang="en-GB" sz="1200" b="1" u="none" dirty="0">
                <a:latin typeface="Times New Roman" panose="02020603050405020304" pitchFamily="18" charset="0"/>
                <a:cs typeface="Times New Roman" panose="02020603050405020304" pitchFamily="18" charset="0"/>
              </a:rPr>
              <a:t>education, smoking, alcohol, and diabetes</a:t>
            </a:r>
          </a:p>
        </c:rich>
      </c:tx>
      <c:layout>
        <c:manualLayout>
          <c:xMode val="edge"/>
          <c:yMode val="edge"/>
          <c:x val="9.5945017182130568E-2"/>
          <c:y val="2.6532790978015388E-2"/>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dk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stacked"/>
        <c:varyColors val="0"/>
        <c:ser>
          <c:idx val="0"/>
          <c:order val="0"/>
          <c:tx>
            <c:v>a</c:v>
          </c:tx>
          <c:spPr>
            <a:noFill/>
            <a:ln>
              <a:noFill/>
            </a:ln>
            <a:effectLst/>
          </c:spPr>
          <c:invertIfNegative val="0"/>
          <c:cat>
            <c:strRef>
              <c:f>'3'!$B$3:$B$15</c:f>
              <c:strCache>
                <c:ptCount val="12"/>
                <c:pt idx="1">
                  <c:v>China (1,831)</c:v>
                </c:pt>
                <c:pt idx="2">
                  <c:v>Puerto Rico (1,367)</c:v>
                </c:pt>
                <c:pt idx="3">
                  <c:v>Mexico (1,507)</c:v>
                </c:pt>
                <c:pt idx="4">
                  <c:v>Venezuela (787)</c:v>
                </c:pt>
                <c:pt idx="5">
                  <c:v>Peru (1,280)</c:v>
                </c:pt>
                <c:pt idx="6">
                  <c:v>DR (1,424)</c:v>
                </c:pt>
                <c:pt idx="7">
                  <c:v>Cuba (2,274)</c:v>
                </c:pt>
                <c:pt idx="8">
                  <c:v>Total 10/66 (10,470)</c:v>
                </c:pt>
                <c:pt idx="9">
                  <c:v>Original 3 (903)</c:v>
                </c:pt>
                <c:pt idx="10">
                  <c:v>Original 2 (905)</c:v>
                </c:pt>
                <c:pt idx="11">
                  <c:v>Original 1 (2,496)</c:v>
                </c:pt>
              </c:strCache>
            </c:strRef>
          </c:cat>
          <c:val>
            <c:numRef>
              <c:f>'3'!$D$3:$D$15</c:f>
              <c:numCache>
                <c:formatCode>General</c:formatCode>
                <c:ptCount val="13"/>
                <c:pt idx="1">
                  <c:v>1</c:v>
                </c:pt>
                <c:pt idx="2">
                  <c:v>2</c:v>
                </c:pt>
                <c:pt idx="3">
                  <c:v>3</c:v>
                </c:pt>
                <c:pt idx="4">
                  <c:v>4</c:v>
                </c:pt>
                <c:pt idx="5">
                  <c:v>5</c:v>
                </c:pt>
                <c:pt idx="6">
                  <c:v>6</c:v>
                </c:pt>
                <c:pt idx="7">
                  <c:v>7</c:v>
                </c:pt>
                <c:pt idx="8">
                  <c:v>8</c:v>
                </c:pt>
                <c:pt idx="9">
                  <c:v>9</c:v>
                </c:pt>
                <c:pt idx="10">
                  <c:v>10</c:v>
                </c:pt>
                <c:pt idx="11">
                  <c:v>11</c:v>
                </c:pt>
              </c:numCache>
            </c:numRef>
          </c:val>
          <c:extLst xmlns:c16r2="http://schemas.microsoft.com/office/drawing/2015/06/chart">
            <c:ext xmlns:c16="http://schemas.microsoft.com/office/drawing/2014/chart" uri="{C3380CC4-5D6E-409C-BE32-E72D297353CC}">
              <c16:uniqueId val="{00000000-2164-4E23-B57C-38CD277F20FD}"/>
            </c:ext>
          </c:extLst>
        </c:ser>
        <c:dLbls>
          <c:showLegendKey val="0"/>
          <c:showVal val="0"/>
          <c:showCatName val="0"/>
          <c:showSerName val="0"/>
          <c:showPercent val="0"/>
          <c:showBubbleSize val="0"/>
        </c:dLbls>
        <c:gapWidth val="150"/>
        <c:overlap val="100"/>
        <c:axId val="218994208"/>
        <c:axId val="218994600"/>
      </c:barChart>
      <c:scatterChart>
        <c:scatterStyle val="lineMarker"/>
        <c:varyColors val="0"/>
        <c:ser>
          <c:idx val="1"/>
          <c:order val="1"/>
          <c:tx>
            <c:v>b</c:v>
          </c:tx>
          <c:spPr>
            <a:ln w="25400" cap="rnd">
              <a:noFill/>
              <a:round/>
            </a:ln>
            <a:effectLst/>
          </c:spPr>
          <c:marker>
            <c:symbol val="square"/>
            <c:size val="2"/>
            <c:spPr>
              <a:solidFill>
                <a:schemeClr val="tx1"/>
              </a:solidFill>
              <a:ln w="9525">
                <a:solidFill>
                  <a:schemeClr val="tx1"/>
                </a:solidFill>
              </a:ln>
              <a:effectLst/>
            </c:spPr>
          </c:marker>
          <c:errBars>
            <c:errDir val="x"/>
            <c:errBarType val="both"/>
            <c:errValType val="cust"/>
            <c:noEndCap val="0"/>
            <c:plus>
              <c:numRef>
                <c:f>'3'!$F$4:$F$14</c:f>
                <c:numCache>
                  <c:formatCode>General</c:formatCode>
                  <c:ptCount val="11"/>
                  <c:pt idx="0">
                    <c:v>3.5903499999999977E-2</c:v>
                  </c:pt>
                  <c:pt idx="1">
                    <c:v>3.9620300000000053E-2</c:v>
                  </c:pt>
                  <c:pt idx="2">
                    <c:v>3.5806400000000016E-2</c:v>
                  </c:pt>
                  <c:pt idx="3">
                    <c:v>5.7989499999999916E-2</c:v>
                  </c:pt>
                  <c:pt idx="4">
                    <c:v>4.717579999999999E-2</c:v>
                  </c:pt>
                  <c:pt idx="5">
                    <c:v>4.1395800000000094E-2</c:v>
                  </c:pt>
                  <c:pt idx="6">
                    <c:v>3.6016200000000054E-2</c:v>
                  </c:pt>
                  <c:pt idx="7">
                    <c:v>1.5848399999999985E-2</c:v>
                  </c:pt>
                  <c:pt idx="8">
                    <c:v>3.7999999999999923E-2</c:v>
                  </c:pt>
                  <c:pt idx="9">
                    <c:v>3.3999999999999919E-2</c:v>
                  </c:pt>
                  <c:pt idx="10">
                    <c:v>2.6000000000000023E-2</c:v>
                  </c:pt>
                </c:numCache>
              </c:numRef>
            </c:plus>
            <c:minus>
              <c:numRef>
                <c:f>'3'!$E$4:$E$14</c:f>
                <c:numCache>
                  <c:formatCode>General</c:formatCode>
                  <c:ptCount val="11"/>
                  <c:pt idx="0">
                    <c:v>3.590340000000003E-2</c:v>
                  </c:pt>
                  <c:pt idx="1">
                    <c:v>3.9620300000000053E-2</c:v>
                  </c:pt>
                  <c:pt idx="2">
                    <c:v>3.5806500000000074E-2</c:v>
                  </c:pt>
                  <c:pt idx="3">
                    <c:v>5.7989600000000086E-2</c:v>
                  </c:pt>
                  <c:pt idx="4">
                    <c:v>4.717579999999999E-2</c:v>
                  </c:pt>
                  <c:pt idx="5">
                    <c:v>4.1395799999999983E-2</c:v>
                  </c:pt>
                  <c:pt idx="6">
                    <c:v>3.6016199999999943E-2</c:v>
                  </c:pt>
                  <c:pt idx="7">
                    <c:v>1.5848300000000037E-2</c:v>
                  </c:pt>
                  <c:pt idx="8">
                    <c:v>3.7000000000000033E-2</c:v>
                  </c:pt>
                  <c:pt idx="9">
                    <c:v>3.5000000000000031E-2</c:v>
                  </c:pt>
                  <c:pt idx="10">
                    <c:v>2.5000000000000022E-2</c:v>
                  </c:pt>
                </c:numCache>
              </c:numRef>
            </c:minus>
            <c:spPr>
              <a:noFill/>
              <a:ln w="9525" cap="flat" cmpd="sng" algn="ctr">
                <a:solidFill>
                  <a:schemeClr val="tx1"/>
                </a:solidFill>
                <a:round/>
              </a:ln>
              <a:effectLst/>
            </c:spPr>
          </c:errBars>
          <c:xVal>
            <c:numRef>
              <c:f>'3'!$C$4:$C$14</c:f>
              <c:numCache>
                <c:formatCode>General</c:formatCode>
                <c:ptCount val="11"/>
                <c:pt idx="0">
                  <c:v>0.70090770000000002</c:v>
                </c:pt>
                <c:pt idx="1">
                  <c:v>0.7107521</c:v>
                </c:pt>
                <c:pt idx="2">
                  <c:v>0.75340620000000003</c:v>
                </c:pt>
                <c:pt idx="3">
                  <c:v>0.71796190000000004</c:v>
                </c:pt>
                <c:pt idx="4">
                  <c:v>0.8150153</c:v>
                </c:pt>
                <c:pt idx="5">
                  <c:v>0.67198919999999995</c:v>
                </c:pt>
                <c:pt idx="6">
                  <c:v>0.68848319999999996</c:v>
                </c:pt>
                <c:pt idx="7">
                  <c:v>0.69915539999999998</c:v>
                </c:pt>
                <c:pt idx="8">
                  <c:v>0.68100000000000005</c:v>
                </c:pt>
                <c:pt idx="9">
                  <c:v>0.67700000000000005</c:v>
                </c:pt>
                <c:pt idx="10">
                  <c:v>0.72299999999999998</c:v>
                </c:pt>
              </c:numCache>
            </c:numRef>
          </c:xVal>
          <c:yVal>
            <c:numRef>
              <c:f>'3'!$D$4:$D$14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yVal>
          <c:smooth val="0"/>
          <c:extLst xmlns:c16r2="http://schemas.microsoft.com/office/drawing/2015/06/chart">
            <c:ext xmlns:c16="http://schemas.microsoft.com/office/drawing/2014/chart" uri="{C3380CC4-5D6E-409C-BE32-E72D297353CC}">
              <c16:uniqueId val="{00000001-2164-4E23-B57C-38CD277F20FD}"/>
            </c:ext>
          </c:extLst>
        </c:ser>
        <c:dLbls>
          <c:showLegendKey val="0"/>
          <c:showVal val="0"/>
          <c:showCatName val="0"/>
          <c:showSerName val="0"/>
          <c:showPercent val="0"/>
          <c:showBubbleSize val="0"/>
        </c:dLbls>
        <c:axId val="218995384"/>
        <c:axId val="218994992"/>
      </c:scatterChart>
      <c:catAx>
        <c:axId val="218994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18994600"/>
        <c:crosses val="autoZero"/>
        <c:auto val="1"/>
        <c:lblAlgn val="ctr"/>
        <c:lblOffset val="100"/>
        <c:noMultiLvlLbl val="0"/>
      </c:catAx>
      <c:valAx>
        <c:axId val="218994600"/>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18994208"/>
        <c:crosses val="autoZero"/>
        <c:crossBetween val="midCat"/>
        <c:majorUnit val="0.1"/>
      </c:valAx>
      <c:valAx>
        <c:axId val="218994992"/>
        <c:scaling>
          <c:orientation val="minMax"/>
        </c:scaling>
        <c:delete val="1"/>
        <c:axPos val="r"/>
        <c:numFmt formatCode="General" sourceLinked="1"/>
        <c:majorTickMark val="out"/>
        <c:minorTickMark val="none"/>
        <c:tickLblPos val="nextTo"/>
        <c:crossAx val="218995384"/>
        <c:crosses val="max"/>
        <c:crossBetween val="midCat"/>
        <c:majorUnit val="1"/>
      </c:valAx>
      <c:valAx>
        <c:axId val="218995384"/>
        <c:scaling>
          <c:orientation val="minMax"/>
        </c:scaling>
        <c:delete val="1"/>
        <c:axPos val="b"/>
        <c:numFmt formatCode="General" sourceLinked="1"/>
        <c:majorTickMark val="out"/>
        <c:minorTickMark val="none"/>
        <c:tickLblPos val="nextTo"/>
        <c:crossAx val="218994992"/>
        <c:crossesAt val="1"/>
        <c:crossBetween val="midCat"/>
      </c:valAx>
      <c:spPr>
        <a:noFill/>
        <a:ln>
          <a:noFill/>
        </a:ln>
        <a:effectLst/>
      </c:spPr>
    </c:plotArea>
    <c:plotVisOnly val="1"/>
    <c:dispBlanksAs val="gap"/>
    <c:showDLblsOverMax val="0"/>
  </c:chart>
  <c:spPr>
    <a:solidFill>
      <a:schemeClr val="lt1"/>
    </a:solidFill>
    <a:ln w="15875"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dk1"/>
                </a:solidFill>
                <a:latin typeface="+mn-lt"/>
                <a:ea typeface="+mn-ea"/>
                <a:cs typeface="+mn-cs"/>
              </a:defRPr>
            </a:pPr>
            <a:r>
              <a:rPr lang="en-GB" sz="1200" b="1" dirty="0" smtClean="0">
                <a:latin typeface="Times New Roman" panose="02020603050405020304" pitchFamily="18" charset="0"/>
                <a:cs typeface="Times New Roman" panose="02020603050405020304" pitchFamily="18" charset="0"/>
              </a:rPr>
              <a:t>3. </a:t>
            </a:r>
            <a:r>
              <a:rPr lang="en-GB" sz="1200" b="1" dirty="0">
                <a:latin typeface="Times New Roman" panose="02020603050405020304" pitchFamily="18" charset="0"/>
                <a:cs typeface="Times New Roman" panose="02020603050405020304" pitchFamily="18" charset="0"/>
              </a:rPr>
              <a:t>Age, sex, education, physical activity, waist circumference, </a:t>
            </a:r>
            <a:r>
              <a:rPr lang="en-GB" sz="1200" b="1" dirty="0" smtClean="0">
                <a:latin typeface="Times New Roman" panose="02020603050405020304" pitchFamily="18" charset="0"/>
                <a:cs typeface="Times New Roman" panose="02020603050405020304" pitchFamily="18" charset="0"/>
              </a:rPr>
              <a:t>   systolic </a:t>
            </a:r>
            <a:r>
              <a:rPr lang="en-GB" sz="1200" b="1" dirty="0">
                <a:latin typeface="Times New Roman" panose="02020603050405020304" pitchFamily="18" charset="0"/>
                <a:cs typeface="Times New Roman" panose="02020603050405020304" pitchFamily="18" charset="0"/>
              </a:rPr>
              <a:t>blood pressure, total cholesterol</a:t>
            </a:r>
          </a:p>
        </c:rich>
      </c:tx>
      <c:layout>
        <c:manualLayout>
          <c:xMode val="edge"/>
          <c:yMode val="edge"/>
          <c:x val="0.14528055127129727"/>
          <c:y val="1.326639548900769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45876054153024687"/>
          <c:y val="0.22387042387700484"/>
          <c:w val="0.4588799595926798"/>
          <c:h val="0.69919022757613558"/>
        </c:manualLayout>
      </c:layout>
      <c:barChart>
        <c:barDir val="bar"/>
        <c:grouping val="stacked"/>
        <c:varyColors val="0"/>
        <c:ser>
          <c:idx val="0"/>
          <c:order val="0"/>
          <c:tx>
            <c:v>a</c:v>
          </c:tx>
          <c:spPr>
            <a:noFill/>
            <a:ln>
              <a:noFill/>
            </a:ln>
            <a:effectLst/>
          </c:spPr>
          <c:invertIfNegative val="0"/>
          <c:cat>
            <c:strRef>
              <c:f>'4'!$B$2:$B$12</c:f>
              <c:strCache>
                <c:ptCount val="10"/>
                <c:pt idx="1">
                  <c:v>China (0)</c:v>
                </c:pt>
                <c:pt idx="2">
                  <c:v>Puerto Rico (1,104)</c:v>
                </c:pt>
                <c:pt idx="3">
                  <c:v>Mexico (1,319)</c:v>
                </c:pt>
                <c:pt idx="4">
                  <c:v>Venezuela (787)</c:v>
                </c:pt>
                <c:pt idx="5">
                  <c:v>Peru (555)</c:v>
                </c:pt>
                <c:pt idx="6">
                  <c:v>DR (1,075)</c:v>
                </c:pt>
                <c:pt idx="7">
                  <c:v>Cuba (1,819)</c:v>
                </c:pt>
                <c:pt idx="8">
                  <c:v>Total 10/66 (6,659)</c:v>
                </c:pt>
                <c:pt idx="9">
                  <c:v>Original (1,409)</c:v>
                </c:pt>
              </c:strCache>
            </c:strRef>
          </c:cat>
          <c:val>
            <c:numRef>
              <c:f>'4'!$D$2:$D$12</c:f>
              <c:numCache>
                <c:formatCode>General</c:formatCode>
                <c:ptCount val="11"/>
                <c:pt idx="1">
                  <c:v>1</c:v>
                </c:pt>
                <c:pt idx="2">
                  <c:v>2</c:v>
                </c:pt>
                <c:pt idx="3">
                  <c:v>3</c:v>
                </c:pt>
                <c:pt idx="4">
                  <c:v>4</c:v>
                </c:pt>
                <c:pt idx="5">
                  <c:v>5</c:v>
                </c:pt>
                <c:pt idx="6">
                  <c:v>6</c:v>
                </c:pt>
                <c:pt idx="7">
                  <c:v>7</c:v>
                </c:pt>
                <c:pt idx="8">
                  <c:v>8</c:v>
                </c:pt>
                <c:pt idx="9">
                  <c:v>9</c:v>
                </c:pt>
              </c:numCache>
            </c:numRef>
          </c:val>
          <c:extLst xmlns:c16r2="http://schemas.microsoft.com/office/drawing/2015/06/chart">
            <c:ext xmlns:c16="http://schemas.microsoft.com/office/drawing/2014/chart" uri="{C3380CC4-5D6E-409C-BE32-E72D297353CC}">
              <c16:uniqueId val="{00000000-5F7C-43CD-9481-0BE1CA2AE521}"/>
            </c:ext>
          </c:extLst>
        </c:ser>
        <c:dLbls>
          <c:showLegendKey val="0"/>
          <c:showVal val="0"/>
          <c:showCatName val="0"/>
          <c:showSerName val="0"/>
          <c:showPercent val="0"/>
          <c:showBubbleSize val="0"/>
        </c:dLbls>
        <c:gapWidth val="150"/>
        <c:overlap val="100"/>
        <c:axId val="218996168"/>
        <c:axId val="220898232"/>
      </c:barChart>
      <c:scatterChart>
        <c:scatterStyle val="lineMarker"/>
        <c:varyColors val="0"/>
        <c:ser>
          <c:idx val="1"/>
          <c:order val="1"/>
          <c:tx>
            <c:v>b</c:v>
          </c:tx>
          <c:spPr>
            <a:ln w="25400" cap="rnd">
              <a:noFill/>
              <a:round/>
            </a:ln>
            <a:effectLst/>
          </c:spPr>
          <c:marker>
            <c:symbol val="square"/>
            <c:size val="2"/>
            <c:spPr>
              <a:solidFill>
                <a:schemeClr val="tx1"/>
              </a:solidFill>
              <a:ln w="9525">
                <a:solidFill>
                  <a:schemeClr val="tx1"/>
                </a:solidFill>
              </a:ln>
              <a:effectLst/>
            </c:spPr>
          </c:marker>
          <c:errBars>
            <c:errDir val="x"/>
            <c:errBarType val="both"/>
            <c:errValType val="cust"/>
            <c:noEndCap val="0"/>
            <c:plus>
              <c:numRef>
                <c:f>'4'!$F$3:$F$11</c:f>
                <c:numCache>
                  <c:formatCode>General</c:formatCode>
                  <c:ptCount val="9"/>
                  <c:pt idx="0">
                    <c:v>0</c:v>
                  </c:pt>
                  <c:pt idx="1">
                    <c:v>4.3538900000000047E-2</c:v>
                  </c:pt>
                  <c:pt idx="2">
                    <c:v>4.1994799999999999E-2</c:v>
                  </c:pt>
                  <c:pt idx="3">
                    <c:v>4.7798199999999902E-2</c:v>
                  </c:pt>
                  <c:pt idx="4">
                    <c:v>8.6639299999999975E-2</c:v>
                  </c:pt>
                  <c:pt idx="5">
                    <c:v>4.4354300000000069E-2</c:v>
                  </c:pt>
                  <c:pt idx="6">
                    <c:v>3.8421000000000038E-2</c:v>
                  </c:pt>
                  <c:pt idx="7">
                    <c:v>1.9230100000000028E-2</c:v>
                  </c:pt>
                  <c:pt idx="8">
                    <c:v>5.9999999999999942E-2</c:v>
                  </c:pt>
                </c:numCache>
              </c:numRef>
            </c:plus>
            <c:minus>
              <c:numRef>
                <c:f>'4'!$E$3:$E$11</c:f>
                <c:numCache>
                  <c:formatCode>General</c:formatCode>
                  <c:ptCount val="9"/>
                  <c:pt idx="0">
                    <c:v>0</c:v>
                  </c:pt>
                  <c:pt idx="1">
                    <c:v>4.3538899999999936E-2</c:v>
                  </c:pt>
                  <c:pt idx="2">
                    <c:v>4.1994799999999999E-2</c:v>
                  </c:pt>
                  <c:pt idx="3">
                    <c:v>4.7798300000000071E-2</c:v>
                  </c:pt>
                  <c:pt idx="4">
                    <c:v>8.6639299999999975E-2</c:v>
                  </c:pt>
                  <c:pt idx="5">
                    <c:v>4.4354299999999958E-2</c:v>
                  </c:pt>
                  <c:pt idx="6">
                    <c:v>3.8421000000000038E-2</c:v>
                  </c:pt>
                  <c:pt idx="7">
                    <c:v>1.9229999999999969E-2</c:v>
                  </c:pt>
                  <c:pt idx="8">
                    <c:v>6.0000000000000053E-2</c:v>
                  </c:pt>
                </c:numCache>
              </c:numRef>
            </c:minus>
            <c:spPr>
              <a:noFill/>
              <a:ln w="9525" cap="flat" cmpd="sng" algn="ctr">
                <a:solidFill>
                  <a:schemeClr val="tx1"/>
                </a:solidFill>
                <a:round/>
              </a:ln>
              <a:effectLst/>
            </c:spPr>
          </c:errBars>
          <c:xVal>
            <c:numRef>
              <c:f>'4'!$C$3:$C$11</c:f>
              <c:numCache>
                <c:formatCode>General</c:formatCode>
                <c:ptCount val="9"/>
                <c:pt idx="0">
                  <c:v>0</c:v>
                </c:pt>
                <c:pt idx="1">
                  <c:v>0.73843009999999998</c:v>
                </c:pt>
                <c:pt idx="2">
                  <c:v>0.72942479999999998</c:v>
                </c:pt>
                <c:pt idx="3">
                  <c:v>0.74564850000000005</c:v>
                </c:pt>
                <c:pt idx="4">
                  <c:v>0.80828169999999999</c:v>
                </c:pt>
                <c:pt idx="5">
                  <c:v>0.70170489999999996</c:v>
                </c:pt>
                <c:pt idx="6">
                  <c:v>0.7014011</c:v>
                </c:pt>
                <c:pt idx="7">
                  <c:v>0.70833219999999997</c:v>
                </c:pt>
                <c:pt idx="8">
                  <c:v>0.77</c:v>
                </c:pt>
              </c:numCache>
            </c:numRef>
          </c:xVal>
          <c:yVal>
            <c:numRef>
              <c:f>'4'!$D$3:$D$11</c:f>
              <c:numCache>
                <c:formatCode>General</c:formatCode>
                <c:ptCount val="9"/>
                <c:pt idx="0">
                  <c:v>1</c:v>
                </c:pt>
                <c:pt idx="1">
                  <c:v>2</c:v>
                </c:pt>
                <c:pt idx="2">
                  <c:v>3</c:v>
                </c:pt>
                <c:pt idx="3">
                  <c:v>4</c:v>
                </c:pt>
                <c:pt idx="4">
                  <c:v>5</c:v>
                </c:pt>
                <c:pt idx="5">
                  <c:v>6</c:v>
                </c:pt>
                <c:pt idx="6">
                  <c:v>7</c:v>
                </c:pt>
                <c:pt idx="7">
                  <c:v>8</c:v>
                </c:pt>
                <c:pt idx="8">
                  <c:v>9</c:v>
                </c:pt>
              </c:numCache>
            </c:numRef>
          </c:yVal>
          <c:smooth val="0"/>
          <c:extLst xmlns:c16r2="http://schemas.microsoft.com/office/drawing/2015/06/chart">
            <c:ext xmlns:c16="http://schemas.microsoft.com/office/drawing/2014/chart" uri="{C3380CC4-5D6E-409C-BE32-E72D297353CC}">
              <c16:uniqueId val="{00000001-5F7C-43CD-9481-0BE1CA2AE521}"/>
            </c:ext>
          </c:extLst>
        </c:ser>
        <c:dLbls>
          <c:showLegendKey val="0"/>
          <c:showVal val="0"/>
          <c:showCatName val="0"/>
          <c:showSerName val="0"/>
          <c:showPercent val="0"/>
          <c:showBubbleSize val="0"/>
        </c:dLbls>
        <c:axId val="220899016"/>
        <c:axId val="220898624"/>
      </c:scatterChart>
      <c:catAx>
        <c:axId val="218996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20898232"/>
        <c:crosses val="autoZero"/>
        <c:auto val="1"/>
        <c:lblAlgn val="ctr"/>
        <c:lblOffset val="100"/>
        <c:noMultiLvlLbl val="0"/>
      </c:catAx>
      <c:valAx>
        <c:axId val="220898232"/>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18996168"/>
        <c:crosses val="autoZero"/>
        <c:crossBetween val="midCat"/>
        <c:majorUnit val="0.1"/>
      </c:valAx>
      <c:valAx>
        <c:axId val="220898624"/>
        <c:scaling>
          <c:orientation val="minMax"/>
        </c:scaling>
        <c:delete val="1"/>
        <c:axPos val="r"/>
        <c:numFmt formatCode="General" sourceLinked="1"/>
        <c:majorTickMark val="out"/>
        <c:minorTickMark val="none"/>
        <c:tickLblPos val="nextTo"/>
        <c:crossAx val="220899016"/>
        <c:crosses val="max"/>
        <c:crossBetween val="midCat"/>
      </c:valAx>
      <c:valAx>
        <c:axId val="220899016"/>
        <c:scaling>
          <c:orientation val="minMax"/>
        </c:scaling>
        <c:delete val="1"/>
        <c:axPos val="b"/>
        <c:numFmt formatCode="General" sourceLinked="1"/>
        <c:majorTickMark val="out"/>
        <c:minorTickMark val="none"/>
        <c:tickLblPos val="nextTo"/>
        <c:crossAx val="220898624"/>
        <c:crosses val="autoZero"/>
        <c:crossBetween val="midCat"/>
      </c:valAx>
      <c:spPr>
        <a:noFill/>
        <a:ln>
          <a:noFill/>
        </a:ln>
        <a:effectLst/>
      </c:spPr>
    </c:plotArea>
    <c:plotVisOnly val="1"/>
    <c:dispBlanksAs val="gap"/>
    <c:showDLblsOverMax val="0"/>
  </c:chart>
  <c:spPr>
    <a:solidFill>
      <a:schemeClr val="lt1"/>
    </a:solidFill>
    <a:ln w="15875"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dk1"/>
                </a:solidFill>
                <a:latin typeface="Times New Roman" panose="02020603050405020304" pitchFamily="18" charset="0"/>
                <a:ea typeface="+mn-ea"/>
                <a:cs typeface="Times New Roman" panose="02020603050405020304" pitchFamily="18" charset="0"/>
              </a:defRPr>
            </a:pPr>
            <a:r>
              <a:rPr lang="en-GB" sz="1100" b="1" dirty="0" smtClean="0">
                <a:latin typeface="Times New Roman" panose="02020603050405020304" pitchFamily="18" charset="0"/>
                <a:cs typeface="Times New Roman" panose="02020603050405020304" pitchFamily="18" charset="0"/>
              </a:rPr>
              <a:t>4. </a:t>
            </a:r>
            <a:r>
              <a:rPr lang="en-GB" sz="1100" b="1" dirty="0">
                <a:latin typeface="Times New Roman" panose="02020603050405020304" pitchFamily="18" charset="0"/>
                <a:cs typeface="Times New Roman" panose="02020603050405020304" pitchFamily="18" charset="0"/>
              </a:rPr>
              <a:t>Age, education, word list learning, copy circle, copy pentagon, SMI</a:t>
            </a:r>
          </a:p>
        </c:rich>
      </c:tx>
      <c:layout>
        <c:manualLayout>
          <c:xMode val="edge"/>
          <c:yMode val="edge"/>
          <c:x val="0.20352734258733121"/>
          <c:y val="2.2457552757425524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dk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40728955272343537"/>
          <c:y val="0.18551408849417009"/>
          <c:w val="0.50622723705928507"/>
          <c:h val="0.74214540596214795"/>
        </c:manualLayout>
      </c:layout>
      <c:barChart>
        <c:barDir val="bar"/>
        <c:grouping val="stacked"/>
        <c:varyColors val="0"/>
        <c:ser>
          <c:idx val="0"/>
          <c:order val="0"/>
          <c:tx>
            <c:v>a</c:v>
          </c:tx>
          <c:spPr>
            <a:noFill/>
            <a:ln>
              <a:noFill/>
            </a:ln>
            <a:effectLst/>
          </c:spPr>
          <c:invertIfNegative val="0"/>
          <c:cat>
            <c:strRef>
              <c:f>'10'!$B$4:$B$14</c:f>
              <c:strCache>
                <c:ptCount val="10"/>
                <c:pt idx="1">
                  <c:v>China (1,818)</c:v>
                </c:pt>
                <c:pt idx="2">
                  <c:v>Puerto Rico (1,367)</c:v>
                </c:pt>
                <c:pt idx="3">
                  <c:v>Mexico (1,516)</c:v>
                </c:pt>
                <c:pt idx="4">
                  <c:v>Venezuela (1,338)</c:v>
                </c:pt>
                <c:pt idx="5">
                  <c:v>Peru (1,309)</c:v>
                </c:pt>
                <c:pt idx="6">
                  <c:v>DR (1,434)</c:v>
                </c:pt>
                <c:pt idx="7">
                  <c:v>Cuba (2,285)</c:v>
                </c:pt>
                <c:pt idx="8">
                  <c:v>Total 10/66 (11,067)</c:v>
                </c:pt>
                <c:pt idx="9">
                  <c:v>Original (3,734)</c:v>
                </c:pt>
              </c:strCache>
            </c:strRef>
          </c:cat>
          <c:val>
            <c:numRef>
              <c:f>'10'!$D$4:$D$14</c:f>
              <c:numCache>
                <c:formatCode>General</c:formatCode>
                <c:ptCount val="11"/>
                <c:pt idx="1">
                  <c:v>1</c:v>
                </c:pt>
                <c:pt idx="2">
                  <c:v>2</c:v>
                </c:pt>
                <c:pt idx="3">
                  <c:v>3</c:v>
                </c:pt>
                <c:pt idx="4">
                  <c:v>4</c:v>
                </c:pt>
                <c:pt idx="5">
                  <c:v>5</c:v>
                </c:pt>
                <c:pt idx="6">
                  <c:v>6</c:v>
                </c:pt>
                <c:pt idx="7">
                  <c:v>7</c:v>
                </c:pt>
                <c:pt idx="8">
                  <c:v>8</c:v>
                </c:pt>
                <c:pt idx="9">
                  <c:v>9</c:v>
                </c:pt>
              </c:numCache>
            </c:numRef>
          </c:val>
          <c:extLst xmlns:c16r2="http://schemas.microsoft.com/office/drawing/2015/06/chart">
            <c:ext xmlns:c16="http://schemas.microsoft.com/office/drawing/2014/chart" uri="{C3380CC4-5D6E-409C-BE32-E72D297353CC}">
              <c16:uniqueId val="{00000000-B04C-46FA-AD3F-2162DB5D9912}"/>
            </c:ext>
          </c:extLst>
        </c:ser>
        <c:dLbls>
          <c:showLegendKey val="0"/>
          <c:showVal val="0"/>
          <c:showCatName val="0"/>
          <c:showSerName val="0"/>
          <c:showPercent val="0"/>
          <c:showBubbleSize val="0"/>
        </c:dLbls>
        <c:gapWidth val="150"/>
        <c:overlap val="100"/>
        <c:axId val="220899800"/>
        <c:axId val="220900192"/>
      </c:barChart>
      <c:scatterChart>
        <c:scatterStyle val="lineMarker"/>
        <c:varyColors val="0"/>
        <c:ser>
          <c:idx val="1"/>
          <c:order val="1"/>
          <c:tx>
            <c:v>b</c:v>
          </c:tx>
          <c:spPr>
            <a:ln w="25400" cap="rnd">
              <a:noFill/>
              <a:round/>
            </a:ln>
            <a:effectLst/>
          </c:spPr>
          <c:marker>
            <c:symbol val="square"/>
            <c:size val="2"/>
            <c:spPr>
              <a:solidFill>
                <a:schemeClr val="tx1"/>
              </a:solidFill>
              <a:ln w="9525">
                <a:solidFill>
                  <a:schemeClr val="tx1"/>
                </a:solidFill>
              </a:ln>
              <a:effectLst/>
            </c:spPr>
          </c:marker>
          <c:errBars>
            <c:errDir val="x"/>
            <c:errBarType val="both"/>
            <c:errValType val="cust"/>
            <c:noEndCap val="0"/>
            <c:plus>
              <c:numRef>
                <c:f>'10'!$F$5:$F$13</c:f>
                <c:numCache>
                  <c:formatCode>General</c:formatCode>
                  <c:ptCount val="9"/>
                  <c:pt idx="0">
                    <c:v>3.4988600000000036E-2</c:v>
                  </c:pt>
                  <c:pt idx="1">
                    <c:v>3.417110000000001E-2</c:v>
                  </c:pt>
                  <c:pt idx="2">
                    <c:v>3.6126300000000056E-2</c:v>
                  </c:pt>
                  <c:pt idx="3">
                    <c:v>3.5162699999999991E-2</c:v>
                  </c:pt>
                  <c:pt idx="4">
                    <c:v>4.0873199999999943E-2</c:v>
                  </c:pt>
                  <c:pt idx="5">
                    <c:v>3.7889700000000026E-2</c:v>
                  </c:pt>
                  <c:pt idx="6">
                    <c:v>3.6541800000000069E-2</c:v>
                  </c:pt>
                  <c:pt idx="7">
                    <c:v>1.4282000000000017E-2</c:v>
                  </c:pt>
                  <c:pt idx="8">
                    <c:v>7.0000000000000062E-2</c:v>
                  </c:pt>
                </c:numCache>
              </c:numRef>
            </c:plus>
            <c:minus>
              <c:numRef>
                <c:f>'10'!$E$5:$E$13</c:f>
                <c:numCache>
                  <c:formatCode>General</c:formatCode>
                  <c:ptCount val="9"/>
                  <c:pt idx="0">
                    <c:v>3.4988499999999978E-2</c:v>
                  </c:pt>
                  <c:pt idx="1">
                    <c:v>3.4171000000000062E-2</c:v>
                  </c:pt>
                  <c:pt idx="2">
                    <c:v>3.6126299999999945E-2</c:v>
                  </c:pt>
                  <c:pt idx="3">
                    <c:v>3.5162799999999939E-2</c:v>
                  </c:pt>
                  <c:pt idx="4">
                    <c:v>4.0873300000000001E-2</c:v>
                  </c:pt>
                  <c:pt idx="5">
                    <c:v>3.7889799999999974E-2</c:v>
                  </c:pt>
                  <c:pt idx="6">
                    <c:v>3.6541900000000016E-2</c:v>
                  </c:pt>
                  <c:pt idx="7">
                    <c:v>1.4282000000000017E-2</c:v>
                  </c:pt>
                  <c:pt idx="8">
                    <c:v>6.9999999999999951E-2</c:v>
                  </c:pt>
                </c:numCache>
              </c:numRef>
            </c:minus>
            <c:spPr>
              <a:noFill/>
              <a:ln w="9525" cap="flat" cmpd="sng" algn="ctr">
                <a:solidFill>
                  <a:schemeClr val="tx1"/>
                </a:solidFill>
                <a:round/>
              </a:ln>
              <a:effectLst/>
            </c:spPr>
          </c:errBars>
          <c:xVal>
            <c:numRef>
              <c:f>'10'!$C$5:$C$13</c:f>
              <c:numCache>
                <c:formatCode>General</c:formatCode>
                <c:ptCount val="9"/>
                <c:pt idx="0">
                  <c:v>0.71436040000000001</c:v>
                </c:pt>
                <c:pt idx="1">
                  <c:v>0.75511220000000001</c:v>
                </c:pt>
                <c:pt idx="2">
                  <c:v>0.75940229999999997</c:v>
                </c:pt>
                <c:pt idx="3">
                  <c:v>0.78754559999999996</c:v>
                </c:pt>
                <c:pt idx="4">
                  <c:v>0.85306780000000004</c:v>
                </c:pt>
                <c:pt idx="5">
                  <c:v>0.70519480000000001</c:v>
                </c:pt>
                <c:pt idx="6">
                  <c:v>0.72830819999999996</c:v>
                </c:pt>
                <c:pt idx="7">
                  <c:v>0.73845879999999997</c:v>
                </c:pt>
                <c:pt idx="8">
                  <c:v>0.73</c:v>
                </c:pt>
              </c:numCache>
            </c:numRef>
          </c:xVal>
          <c:yVal>
            <c:numRef>
              <c:f>'10'!$D$5:$D$13</c:f>
              <c:numCache>
                <c:formatCode>General</c:formatCode>
                <c:ptCount val="9"/>
                <c:pt idx="0">
                  <c:v>1</c:v>
                </c:pt>
                <c:pt idx="1">
                  <c:v>2</c:v>
                </c:pt>
                <c:pt idx="2">
                  <c:v>3</c:v>
                </c:pt>
                <c:pt idx="3">
                  <c:v>4</c:v>
                </c:pt>
                <c:pt idx="4">
                  <c:v>5</c:v>
                </c:pt>
                <c:pt idx="5">
                  <c:v>6</c:v>
                </c:pt>
                <c:pt idx="6">
                  <c:v>7</c:v>
                </c:pt>
                <c:pt idx="7">
                  <c:v>8</c:v>
                </c:pt>
                <c:pt idx="8">
                  <c:v>9</c:v>
                </c:pt>
              </c:numCache>
            </c:numRef>
          </c:yVal>
          <c:smooth val="0"/>
          <c:extLst xmlns:c16r2="http://schemas.microsoft.com/office/drawing/2015/06/chart">
            <c:ext xmlns:c16="http://schemas.microsoft.com/office/drawing/2014/chart" uri="{C3380CC4-5D6E-409C-BE32-E72D297353CC}">
              <c16:uniqueId val="{00000001-B04C-46FA-AD3F-2162DB5D9912}"/>
            </c:ext>
          </c:extLst>
        </c:ser>
        <c:dLbls>
          <c:showLegendKey val="0"/>
          <c:showVal val="0"/>
          <c:showCatName val="0"/>
          <c:showSerName val="0"/>
          <c:showPercent val="0"/>
          <c:showBubbleSize val="0"/>
        </c:dLbls>
        <c:axId val="220900976"/>
        <c:axId val="220900584"/>
      </c:scatterChart>
      <c:catAx>
        <c:axId val="220899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20900192"/>
        <c:crosses val="autoZero"/>
        <c:auto val="1"/>
        <c:lblAlgn val="ctr"/>
        <c:lblOffset val="100"/>
        <c:noMultiLvlLbl val="0"/>
      </c:catAx>
      <c:valAx>
        <c:axId val="220900192"/>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20899800"/>
        <c:crosses val="autoZero"/>
        <c:crossBetween val="midCat"/>
        <c:majorUnit val="0.1"/>
      </c:valAx>
      <c:valAx>
        <c:axId val="220900584"/>
        <c:scaling>
          <c:orientation val="minMax"/>
        </c:scaling>
        <c:delete val="1"/>
        <c:axPos val="r"/>
        <c:numFmt formatCode="General" sourceLinked="1"/>
        <c:majorTickMark val="out"/>
        <c:minorTickMark val="none"/>
        <c:tickLblPos val="nextTo"/>
        <c:crossAx val="220900976"/>
        <c:crosses val="max"/>
        <c:crossBetween val="midCat"/>
      </c:valAx>
      <c:valAx>
        <c:axId val="220900976"/>
        <c:scaling>
          <c:orientation val="minMax"/>
        </c:scaling>
        <c:delete val="1"/>
        <c:axPos val="b"/>
        <c:numFmt formatCode="General" sourceLinked="1"/>
        <c:majorTickMark val="out"/>
        <c:minorTickMark val="none"/>
        <c:tickLblPos val="nextTo"/>
        <c:crossAx val="220900584"/>
        <c:crosses val="autoZero"/>
        <c:crossBetween val="midCat"/>
      </c:valAx>
      <c:spPr>
        <a:noFill/>
        <a:ln>
          <a:noFill/>
        </a:ln>
        <a:effectLst/>
      </c:spPr>
    </c:plotArea>
    <c:plotVisOnly val="1"/>
    <c:dispBlanksAs val="gap"/>
    <c:showDLblsOverMax val="0"/>
  </c:chart>
  <c:spPr>
    <a:solidFill>
      <a:schemeClr val="lt1"/>
    </a:solidFill>
    <a:ln w="15875"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dk1"/>
                </a:solidFill>
                <a:latin typeface="Times New Roman" panose="02020603050405020304" pitchFamily="18" charset="0"/>
                <a:ea typeface="+mn-ea"/>
                <a:cs typeface="Times New Roman" panose="02020603050405020304" pitchFamily="18" charset="0"/>
              </a:defRPr>
            </a:pPr>
            <a:r>
              <a:rPr lang="en-GB" sz="1100" b="1" dirty="0">
                <a:latin typeface="Times New Roman" panose="02020603050405020304" pitchFamily="18" charset="0"/>
                <a:cs typeface="Times New Roman" panose="02020603050405020304" pitchFamily="18" charset="0"/>
              </a:rPr>
              <a:t>1. Age and </a:t>
            </a:r>
            <a:r>
              <a:rPr lang="en-GB" sz="1100" b="1" dirty="0" smtClean="0">
                <a:latin typeface="Times New Roman" panose="02020603050405020304" pitchFamily="18" charset="0"/>
                <a:cs typeface="Times New Roman" panose="02020603050405020304" pitchFamily="18" charset="0"/>
              </a:rPr>
              <a:t>sex</a:t>
            </a:r>
            <a:endParaRPr lang="en-GB" sz="1100" b="1" dirty="0">
              <a:latin typeface="Times New Roman" panose="02020603050405020304" pitchFamily="18" charset="0"/>
              <a:cs typeface="Times New Roman" panose="02020603050405020304" pitchFamily="18" charset="0"/>
            </a:endParaRPr>
          </a:p>
        </c:rich>
      </c:tx>
      <c:layout>
        <c:manualLayout>
          <c:xMode val="edge"/>
          <c:yMode val="edge"/>
          <c:x val="0.36089889418606946"/>
          <c:y val="2.9186331225334431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dk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41291477014212469"/>
          <c:y val="9.5004105270415112E-2"/>
          <c:w val="0.48259597418268857"/>
          <c:h val="0.83265538918590298"/>
        </c:manualLayout>
      </c:layout>
      <c:barChart>
        <c:barDir val="bar"/>
        <c:grouping val="stacked"/>
        <c:varyColors val="0"/>
        <c:ser>
          <c:idx val="0"/>
          <c:order val="0"/>
          <c:tx>
            <c:strRef>
              <c:f>'1'!$B$2</c:f>
              <c:strCache>
                <c:ptCount val="1"/>
                <c:pt idx="0">
                  <c:v>C</c:v>
                </c:pt>
              </c:strCache>
            </c:strRef>
          </c:tx>
          <c:spPr>
            <a:noFill/>
            <a:ln>
              <a:noFill/>
            </a:ln>
            <a:effectLst/>
          </c:spPr>
          <c:invertIfNegative val="0"/>
          <c:cat>
            <c:strRef>
              <c:f>'1'!$A$2:$A$12</c:f>
              <c:strCache>
                <c:ptCount val="10"/>
                <c:pt idx="1">
                  <c:v>China (1,832)</c:v>
                </c:pt>
                <c:pt idx="2">
                  <c:v>Puerto Rico (1,369)</c:v>
                </c:pt>
                <c:pt idx="3">
                  <c:v>Mexico (1,521)</c:v>
                </c:pt>
                <c:pt idx="4">
                  <c:v>Venezuela (1,353)</c:v>
                </c:pt>
                <c:pt idx="5">
                  <c:v>Peru (1,323)</c:v>
                </c:pt>
                <c:pt idx="6">
                  <c:v>DR (1,439)</c:v>
                </c:pt>
                <c:pt idx="7">
                  <c:v>Cuba (2,294)</c:v>
                </c:pt>
                <c:pt idx="8">
                  <c:v>Total 10/66 (11,131)</c:v>
                </c:pt>
                <c:pt idx="9">
                  <c:v>Original (5,507)</c:v>
                </c:pt>
              </c:strCache>
            </c:strRef>
          </c:cat>
          <c:val>
            <c:numRef>
              <c:f>'1'!$C$2:$C$12</c:f>
              <c:numCache>
                <c:formatCode>General</c:formatCode>
                <c:ptCount val="11"/>
                <c:pt idx="1">
                  <c:v>1</c:v>
                </c:pt>
                <c:pt idx="2">
                  <c:v>2</c:v>
                </c:pt>
                <c:pt idx="3">
                  <c:v>3</c:v>
                </c:pt>
                <c:pt idx="4">
                  <c:v>4</c:v>
                </c:pt>
                <c:pt idx="5">
                  <c:v>5</c:v>
                </c:pt>
                <c:pt idx="6">
                  <c:v>6</c:v>
                </c:pt>
                <c:pt idx="7">
                  <c:v>7</c:v>
                </c:pt>
                <c:pt idx="8">
                  <c:v>8</c:v>
                </c:pt>
                <c:pt idx="9">
                  <c:v>9</c:v>
                </c:pt>
              </c:numCache>
            </c:numRef>
          </c:val>
          <c:extLst xmlns:c16r2="http://schemas.microsoft.com/office/drawing/2015/06/chart">
            <c:ext xmlns:c16="http://schemas.microsoft.com/office/drawing/2014/chart" uri="{C3380CC4-5D6E-409C-BE32-E72D297353CC}">
              <c16:uniqueId val="{00000000-2D24-48AC-9134-D0C82CB8B41D}"/>
            </c:ext>
          </c:extLst>
        </c:ser>
        <c:dLbls>
          <c:showLegendKey val="0"/>
          <c:showVal val="0"/>
          <c:showCatName val="0"/>
          <c:showSerName val="0"/>
          <c:showPercent val="0"/>
          <c:showBubbleSize val="0"/>
        </c:dLbls>
        <c:gapWidth val="150"/>
        <c:overlap val="100"/>
        <c:axId val="221930336"/>
        <c:axId val="221930728"/>
      </c:barChart>
      <c:scatterChart>
        <c:scatterStyle val="lineMarker"/>
        <c:varyColors val="0"/>
        <c:ser>
          <c:idx val="1"/>
          <c:order val="1"/>
          <c:tx>
            <c:v>d</c:v>
          </c:tx>
          <c:spPr>
            <a:ln w="25400" cap="rnd">
              <a:noFill/>
              <a:round/>
            </a:ln>
            <a:effectLst/>
          </c:spPr>
          <c:marker>
            <c:symbol val="square"/>
            <c:size val="2"/>
            <c:spPr>
              <a:solidFill>
                <a:schemeClr val="tx1"/>
              </a:solidFill>
              <a:ln w="3175">
                <a:solidFill>
                  <a:schemeClr val="tx1"/>
                </a:solidFill>
              </a:ln>
              <a:effectLst/>
            </c:spPr>
          </c:marker>
          <c:errBars>
            <c:errDir val="x"/>
            <c:errBarType val="both"/>
            <c:errValType val="cust"/>
            <c:noEndCap val="0"/>
            <c:plus>
              <c:numRef>
                <c:f>'1'!$E$3:$E$11</c:f>
                <c:numCache>
                  <c:formatCode>General</c:formatCode>
                  <c:ptCount val="9"/>
                  <c:pt idx="0">
                    <c:v>3.6976000000000009E-2</c:v>
                  </c:pt>
                  <c:pt idx="1">
                    <c:v>4.0443400000000018E-2</c:v>
                  </c:pt>
                  <c:pt idx="2">
                    <c:v>4.2112000000000038E-2</c:v>
                  </c:pt>
                  <c:pt idx="3">
                    <c:v>4.2164399999999991E-2</c:v>
                  </c:pt>
                  <c:pt idx="4">
                    <c:v>5.2608800000000011E-2</c:v>
                  </c:pt>
                  <c:pt idx="5">
                    <c:v>3.9659100000000058E-2</c:v>
                  </c:pt>
                  <c:pt idx="6">
                    <c:v>3.746830000000001E-2</c:v>
                  </c:pt>
                  <c:pt idx="7">
                    <c:v>1.578349999999995E-2</c:v>
                  </c:pt>
                  <c:pt idx="8">
                    <c:v>2.0000000000000018E-2</c:v>
                  </c:pt>
                </c:numCache>
              </c:numRef>
            </c:plus>
            <c:minus>
              <c:numRef>
                <c:f>'1'!$D$3:$D$11</c:f>
                <c:numCache>
                  <c:formatCode>General</c:formatCode>
                  <c:ptCount val="9"/>
                  <c:pt idx="0">
                    <c:v>3.697589999999995E-2</c:v>
                  </c:pt>
                  <c:pt idx="1">
                    <c:v>4.0443499999999966E-2</c:v>
                  </c:pt>
                  <c:pt idx="2">
                    <c:v>4.2112099999999986E-2</c:v>
                  </c:pt>
                  <c:pt idx="3">
                    <c:v>4.2164499999999938E-2</c:v>
                  </c:pt>
                  <c:pt idx="4">
                    <c:v>5.2608800000000011E-2</c:v>
                  </c:pt>
                  <c:pt idx="5">
                    <c:v>3.9659099999999947E-2</c:v>
                  </c:pt>
                  <c:pt idx="6">
                    <c:v>3.7468399999999957E-2</c:v>
                  </c:pt>
                  <c:pt idx="7">
                    <c:v>1.5783400000000003E-2</c:v>
                  </c:pt>
                  <c:pt idx="8">
                    <c:v>2.0000000000000018E-2</c:v>
                  </c:pt>
                </c:numCache>
              </c:numRef>
            </c:minus>
            <c:spPr>
              <a:noFill/>
              <a:ln w="9525" cap="flat" cmpd="sng" algn="ctr">
                <a:solidFill>
                  <a:schemeClr val="tx1"/>
                </a:solidFill>
                <a:round/>
              </a:ln>
              <a:effectLst/>
            </c:spPr>
          </c:errBars>
          <c:xVal>
            <c:numRef>
              <c:f>'1'!$B$3:$B$11</c:f>
              <c:numCache>
                <c:formatCode>General</c:formatCode>
                <c:ptCount val="9"/>
                <c:pt idx="0">
                  <c:v>0.69750009999999996</c:v>
                </c:pt>
                <c:pt idx="1">
                  <c:v>0.70150979999999996</c:v>
                </c:pt>
                <c:pt idx="2">
                  <c:v>0.69775609999999999</c:v>
                </c:pt>
                <c:pt idx="3">
                  <c:v>0.70279959999999997</c:v>
                </c:pt>
                <c:pt idx="4">
                  <c:v>0.78583320000000001</c:v>
                </c:pt>
                <c:pt idx="5">
                  <c:v>0.66812879999999997</c:v>
                </c:pt>
                <c:pt idx="6">
                  <c:v>0.67887869999999995</c:v>
                </c:pt>
                <c:pt idx="7">
                  <c:v>0.69298890000000002</c:v>
                </c:pt>
                <c:pt idx="8">
                  <c:v>0.79</c:v>
                </c:pt>
              </c:numCache>
            </c:numRef>
          </c:xVal>
          <c:yVal>
            <c:numRef>
              <c:f>'1'!$C$3:$C$11</c:f>
              <c:numCache>
                <c:formatCode>General</c:formatCode>
                <c:ptCount val="9"/>
                <c:pt idx="0">
                  <c:v>1</c:v>
                </c:pt>
                <c:pt idx="1">
                  <c:v>2</c:v>
                </c:pt>
                <c:pt idx="2">
                  <c:v>3</c:v>
                </c:pt>
                <c:pt idx="3">
                  <c:v>4</c:v>
                </c:pt>
                <c:pt idx="4">
                  <c:v>5</c:v>
                </c:pt>
                <c:pt idx="5">
                  <c:v>6</c:v>
                </c:pt>
                <c:pt idx="6">
                  <c:v>7</c:v>
                </c:pt>
                <c:pt idx="7">
                  <c:v>8</c:v>
                </c:pt>
                <c:pt idx="8">
                  <c:v>9</c:v>
                </c:pt>
              </c:numCache>
            </c:numRef>
          </c:yVal>
          <c:smooth val="0"/>
          <c:extLst xmlns:c16r2="http://schemas.microsoft.com/office/drawing/2015/06/chart">
            <c:ext xmlns:c16="http://schemas.microsoft.com/office/drawing/2014/chart" uri="{C3380CC4-5D6E-409C-BE32-E72D297353CC}">
              <c16:uniqueId val="{00000001-2D24-48AC-9134-D0C82CB8B41D}"/>
            </c:ext>
          </c:extLst>
        </c:ser>
        <c:dLbls>
          <c:showLegendKey val="0"/>
          <c:showVal val="0"/>
          <c:showCatName val="0"/>
          <c:showSerName val="0"/>
          <c:showPercent val="0"/>
          <c:showBubbleSize val="0"/>
        </c:dLbls>
        <c:axId val="221931512"/>
        <c:axId val="221931120"/>
      </c:scatterChart>
      <c:catAx>
        <c:axId val="221930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21930728"/>
        <c:crossesAt val="0.60000000000000009"/>
        <c:auto val="1"/>
        <c:lblAlgn val="ctr"/>
        <c:lblOffset val="100"/>
        <c:noMultiLvlLbl val="0"/>
      </c:catAx>
      <c:valAx>
        <c:axId val="221930728"/>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21930336"/>
        <c:crosses val="autoZero"/>
        <c:crossBetween val="midCat"/>
        <c:majorUnit val="0.1"/>
      </c:valAx>
      <c:valAx>
        <c:axId val="221931120"/>
        <c:scaling>
          <c:orientation val="minMax"/>
        </c:scaling>
        <c:delete val="1"/>
        <c:axPos val="r"/>
        <c:numFmt formatCode="General" sourceLinked="1"/>
        <c:majorTickMark val="out"/>
        <c:minorTickMark val="none"/>
        <c:tickLblPos val="nextTo"/>
        <c:crossAx val="221931512"/>
        <c:crosses val="max"/>
        <c:crossBetween val="midCat"/>
      </c:valAx>
      <c:valAx>
        <c:axId val="221931512"/>
        <c:scaling>
          <c:orientation val="minMax"/>
        </c:scaling>
        <c:delete val="1"/>
        <c:axPos val="b"/>
        <c:numFmt formatCode="General" sourceLinked="1"/>
        <c:majorTickMark val="out"/>
        <c:minorTickMark val="none"/>
        <c:tickLblPos val="nextTo"/>
        <c:crossAx val="221931120"/>
        <c:crosses val="autoZero"/>
        <c:crossBetween val="midCat"/>
      </c:valAx>
      <c:spPr>
        <a:noFill/>
        <a:ln>
          <a:noFill/>
        </a:ln>
        <a:effectLst/>
      </c:spPr>
    </c:plotArea>
    <c:plotVisOnly val="1"/>
    <c:dispBlanksAs val="gap"/>
    <c:showDLblsOverMax val="0"/>
  </c:chart>
  <c:spPr>
    <a:solidFill>
      <a:schemeClr val="lt1"/>
    </a:solidFill>
    <a:ln w="15875"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spc="0" baseline="0">
                <a:solidFill>
                  <a:schemeClr val="dk1"/>
                </a:solidFill>
                <a:latin typeface="Times New Roman" panose="02020603050405020304" pitchFamily="18" charset="0"/>
                <a:ea typeface="+mn-ea"/>
                <a:cs typeface="Times New Roman" panose="02020603050405020304" pitchFamily="18" charset="0"/>
              </a:defRPr>
            </a:pPr>
            <a:r>
              <a:rPr lang="en-GB" sz="1200" b="1" u="none" dirty="0" smtClean="0">
                <a:latin typeface="Times New Roman" panose="02020603050405020304" pitchFamily="18" charset="0"/>
                <a:cs typeface="Times New Roman" panose="02020603050405020304" pitchFamily="18" charset="0"/>
              </a:rPr>
              <a:t>2. </a:t>
            </a:r>
            <a:r>
              <a:rPr lang="en-GB" sz="1200" b="1" u="none" dirty="0">
                <a:latin typeface="Times New Roman" panose="02020603050405020304" pitchFamily="18" charset="0"/>
                <a:cs typeface="Times New Roman" panose="02020603050405020304" pitchFamily="18" charset="0"/>
              </a:rPr>
              <a:t>Age</a:t>
            </a:r>
            <a:r>
              <a:rPr lang="en-GB" sz="1200" b="1" u="none" dirty="0" smtClean="0">
                <a:latin typeface="Times New Roman" panose="02020603050405020304" pitchFamily="18" charset="0"/>
                <a:cs typeface="Times New Roman" panose="02020603050405020304" pitchFamily="18" charset="0"/>
              </a:rPr>
              <a:t>, sex, </a:t>
            </a:r>
            <a:r>
              <a:rPr lang="en-GB" sz="1200" b="1" u="none" dirty="0">
                <a:latin typeface="Times New Roman" panose="02020603050405020304" pitchFamily="18" charset="0"/>
                <a:cs typeface="Times New Roman" panose="02020603050405020304" pitchFamily="18" charset="0"/>
              </a:rPr>
              <a:t>education, smoking, alcohol, and diabetes</a:t>
            </a:r>
          </a:p>
        </c:rich>
      </c:tx>
      <c:layout>
        <c:manualLayout>
          <c:xMode val="edge"/>
          <c:yMode val="edge"/>
          <c:x val="9.5945017182130568E-2"/>
          <c:y val="2.6532790978015388E-2"/>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dk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stacked"/>
        <c:varyColors val="0"/>
        <c:ser>
          <c:idx val="0"/>
          <c:order val="0"/>
          <c:tx>
            <c:v>a</c:v>
          </c:tx>
          <c:spPr>
            <a:noFill/>
            <a:ln>
              <a:noFill/>
            </a:ln>
            <a:effectLst/>
          </c:spPr>
          <c:invertIfNegative val="0"/>
          <c:cat>
            <c:strRef>
              <c:f>'3'!$B$3:$B$15</c:f>
              <c:strCache>
                <c:ptCount val="12"/>
                <c:pt idx="1">
                  <c:v>China (1,831)</c:v>
                </c:pt>
                <c:pt idx="2">
                  <c:v>Puerto Rico (1,367)</c:v>
                </c:pt>
                <c:pt idx="3">
                  <c:v>Mexico (1,507)</c:v>
                </c:pt>
                <c:pt idx="4">
                  <c:v>Venezuela (787)</c:v>
                </c:pt>
                <c:pt idx="5">
                  <c:v>Peru (1,280)</c:v>
                </c:pt>
                <c:pt idx="6">
                  <c:v>DR (1,424)</c:v>
                </c:pt>
                <c:pt idx="7">
                  <c:v>Cuba (2,274)</c:v>
                </c:pt>
                <c:pt idx="8">
                  <c:v>Total 10/66 (10,470)</c:v>
                </c:pt>
                <c:pt idx="9">
                  <c:v>Original 3 (903)</c:v>
                </c:pt>
                <c:pt idx="10">
                  <c:v>Original 2 (905)</c:v>
                </c:pt>
                <c:pt idx="11">
                  <c:v>Original 1 (2,496)</c:v>
                </c:pt>
              </c:strCache>
            </c:strRef>
          </c:cat>
          <c:val>
            <c:numRef>
              <c:f>'3'!$D$3:$D$15</c:f>
              <c:numCache>
                <c:formatCode>General</c:formatCode>
                <c:ptCount val="13"/>
                <c:pt idx="1">
                  <c:v>1</c:v>
                </c:pt>
                <c:pt idx="2">
                  <c:v>2</c:v>
                </c:pt>
                <c:pt idx="3">
                  <c:v>3</c:v>
                </c:pt>
                <c:pt idx="4">
                  <c:v>4</c:v>
                </c:pt>
                <c:pt idx="5">
                  <c:v>5</c:v>
                </c:pt>
                <c:pt idx="6">
                  <c:v>6</c:v>
                </c:pt>
                <c:pt idx="7">
                  <c:v>7</c:v>
                </c:pt>
                <c:pt idx="8">
                  <c:v>8</c:v>
                </c:pt>
                <c:pt idx="9">
                  <c:v>9</c:v>
                </c:pt>
                <c:pt idx="10">
                  <c:v>10</c:v>
                </c:pt>
                <c:pt idx="11">
                  <c:v>11</c:v>
                </c:pt>
              </c:numCache>
            </c:numRef>
          </c:val>
          <c:extLst xmlns:c16r2="http://schemas.microsoft.com/office/drawing/2015/06/chart">
            <c:ext xmlns:c16="http://schemas.microsoft.com/office/drawing/2014/chart" uri="{C3380CC4-5D6E-409C-BE32-E72D297353CC}">
              <c16:uniqueId val="{00000000-2164-4E23-B57C-38CD277F20FD}"/>
            </c:ext>
          </c:extLst>
        </c:ser>
        <c:dLbls>
          <c:showLegendKey val="0"/>
          <c:showVal val="0"/>
          <c:showCatName val="0"/>
          <c:showSerName val="0"/>
          <c:showPercent val="0"/>
          <c:showBubbleSize val="0"/>
        </c:dLbls>
        <c:gapWidth val="150"/>
        <c:overlap val="100"/>
        <c:axId val="221066824"/>
        <c:axId val="221067216"/>
      </c:barChart>
      <c:scatterChart>
        <c:scatterStyle val="lineMarker"/>
        <c:varyColors val="0"/>
        <c:ser>
          <c:idx val="1"/>
          <c:order val="1"/>
          <c:tx>
            <c:v>b</c:v>
          </c:tx>
          <c:spPr>
            <a:ln w="25400" cap="rnd">
              <a:noFill/>
              <a:round/>
            </a:ln>
            <a:effectLst/>
          </c:spPr>
          <c:marker>
            <c:symbol val="square"/>
            <c:size val="2"/>
            <c:spPr>
              <a:solidFill>
                <a:schemeClr val="tx1"/>
              </a:solidFill>
              <a:ln w="9525">
                <a:solidFill>
                  <a:schemeClr val="tx1"/>
                </a:solidFill>
              </a:ln>
              <a:effectLst/>
            </c:spPr>
          </c:marker>
          <c:errBars>
            <c:errDir val="x"/>
            <c:errBarType val="both"/>
            <c:errValType val="cust"/>
            <c:noEndCap val="0"/>
            <c:plus>
              <c:numRef>
                <c:f>'3'!$F$4:$F$14</c:f>
                <c:numCache>
                  <c:formatCode>General</c:formatCode>
                  <c:ptCount val="11"/>
                  <c:pt idx="0">
                    <c:v>3.5903499999999977E-2</c:v>
                  </c:pt>
                  <c:pt idx="1">
                    <c:v>3.9620300000000053E-2</c:v>
                  </c:pt>
                  <c:pt idx="2">
                    <c:v>3.5806400000000016E-2</c:v>
                  </c:pt>
                  <c:pt idx="3">
                    <c:v>5.7989499999999916E-2</c:v>
                  </c:pt>
                  <c:pt idx="4">
                    <c:v>4.717579999999999E-2</c:v>
                  </c:pt>
                  <c:pt idx="5">
                    <c:v>4.1395800000000094E-2</c:v>
                  </c:pt>
                  <c:pt idx="6">
                    <c:v>3.6016200000000054E-2</c:v>
                  </c:pt>
                  <c:pt idx="7">
                    <c:v>1.5848399999999985E-2</c:v>
                  </c:pt>
                  <c:pt idx="8">
                    <c:v>3.7999999999999923E-2</c:v>
                  </c:pt>
                  <c:pt idx="9">
                    <c:v>3.3999999999999919E-2</c:v>
                  </c:pt>
                  <c:pt idx="10">
                    <c:v>2.6000000000000023E-2</c:v>
                  </c:pt>
                </c:numCache>
              </c:numRef>
            </c:plus>
            <c:minus>
              <c:numRef>
                <c:f>'3'!$E$4:$E$14</c:f>
                <c:numCache>
                  <c:formatCode>General</c:formatCode>
                  <c:ptCount val="11"/>
                  <c:pt idx="0">
                    <c:v>3.590340000000003E-2</c:v>
                  </c:pt>
                  <c:pt idx="1">
                    <c:v>3.9620300000000053E-2</c:v>
                  </c:pt>
                  <c:pt idx="2">
                    <c:v>3.5806500000000074E-2</c:v>
                  </c:pt>
                  <c:pt idx="3">
                    <c:v>5.7989600000000086E-2</c:v>
                  </c:pt>
                  <c:pt idx="4">
                    <c:v>4.717579999999999E-2</c:v>
                  </c:pt>
                  <c:pt idx="5">
                    <c:v>4.1395799999999983E-2</c:v>
                  </c:pt>
                  <c:pt idx="6">
                    <c:v>3.6016199999999943E-2</c:v>
                  </c:pt>
                  <c:pt idx="7">
                    <c:v>1.5848300000000037E-2</c:v>
                  </c:pt>
                  <c:pt idx="8">
                    <c:v>3.7000000000000033E-2</c:v>
                  </c:pt>
                  <c:pt idx="9">
                    <c:v>3.5000000000000031E-2</c:v>
                  </c:pt>
                  <c:pt idx="10">
                    <c:v>2.5000000000000022E-2</c:v>
                  </c:pt>
                </c:numCache>
              </c:numRef>
            </c:minus>
            <c:spPr>
              <a:noFill/>
              <a:ln w="9525" cap="flat" cmpd="sng" algn="ctr">
                <a:solidFill>
                  <a:schemeClr val="tx1"/>
                </a:solidFill>
                <a:round/>
              </a:ln>
              <a:effectLst/>
            </c:spPr>
          </c:errBars>
          <c:xVal>
            <c:numRef>
              <c:f>'3'!$C$4:$C$14</c:f>
              <c:numCache>
                <c:formatCode>General</c:formatCode>
                <c:ptCount val="11"/>
                <c:pt idx="0">
                  <c:v>0.70090770000000002</c:v>
                </c:pt>
                <c:pt idx="1">
                  <c:v>0.7107521</c:v>
                </c:pt>
                <c:pt idx="2">
                  <c:v>0.75340620000000003</c:v>
                </c:pt>
                <c:pt idx="3">
                  <c:v>0.71796190000000004</c:v>
                </c:pt>
                <c:pt idx="4">
                  <c:v>0.8150153</c:v>
                </c:pt>
                <c:pt idx="5">
                  <c:v>0.67198919999999995</c:v>
                </c:pt>
                <c:pt idx="6">
                  <c:v>0.68848319999999996</c:v>
                </c:pt>
                <c:pt idx="7">
                  <c:v>0.69915539999999998</c:v>
                </c:pt>
                <c:pt idx="8">
                  <c:v>0.68100000000000005</c:v>
                </c:pt>
                <c:pt idx="9">
                  <c:v>0.67700000000000005</c:v>
                </c:pt>
                <c:pt idx="10">
                  <c:v>0.72299999999999998</c:v>
                </c:pt>
              </c:numCache>
            </c:numRef>
          </c:xVal>
          <c:yVal>
            <c:numRef>
              <c:f>'3'!$D$4:$D$14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yVal>
          <c:smooth val="0"/>
          <c:extLst xmlns:c16r2="http://schemas.microsoft.com/office/drawing/2015/06/chart">
            <c:ext xmlns:c16="http://schemas.microsoft.com/office/drawing/2014/chart" uri="{C3380CC4-5D6E-409C-BE32-E72D297353CC}">
              <c16:uniqueId val="{00000001-2164-4E23-B57C-38CD277F20FD}"/>
            </c:ext>
          </c:extLst>
        </c:ser>
        <c:dLbls>
          <c:showLegendKey val="0"/>
          <c:showVal val="0"/>
          <c:showCatName val="0"/>
          <c:showSerName val="0"/>
          <c:showPercent val="0"/>
          <c:showBubbleSize val="0"/>
        </c:dLbls>
        <c:axId val="221068000"/>
        <c:axId val="221067608"/>
      </c:scatterChart>
      <c:catAx>
        <c:axId val="221066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21067216"/>
        <c:crosses val="autoZero"/>
        <c:auto val="1"/>
        <c:lblAlgn val="ctr"/>
        <c:lblOffset val="100"/>
        <c:noMultiLvlLbl val="0"/>
      </c:catAx>
      <c:valAx>
        <c:axId val="221067216"/>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21066824"/>
        <c:crosses val="autoZero"/>
        <c:crossBetween val="midCat"/>
        <c:majorUnit val="0.1"/>
      </c:valAx>
      <c:valAx>
        <c:axId val="221067608"/>
        <c:scaling>
          <c:orientation val="minMax"/>
        </c:scaling>
        <c:delete val="1"/>
        <c:axPos val="r"/>
        <c:numFmt formatCode="General" sourceLinked="1"/>
        <c:majorTickMark val="out"/>
        <c:minorTickMark val="none"/>
        <c:tickLblPos val="nextTo"/>
        <c:crossAx val="221068000"/>
        <c:crosses val="max"/>
        <c:crossBetween val="midCat"/>
        <c:majorUnit val="1"/>
      </c:valAx>
      <c:valAx>
        <c:axId val="221068000"/>
        <c:scaling>
          <c:orientation val="minMax"/>
        </c:scaling>
        <c:delete val="1"/>
        <c:axPos val="b"/>
        <c:numFmt formatCode="General" sourceLinked="1"/>
        <c:majorTickMark val="out"/>
        <c:minorTickMark val="none"/>
        <c:tickLblPos val="nextTo"/>
        <c:crossAx val="221067608"/>
        <c:crossesAt val="1"/>
        <c:crossBetween val="midCat"/>
      </c:valAx>
      <c:spPr>
        <a:noFill/>
        <a:ln>
          <a:noFill/>
        </a:ln>
        <a:effectLst/>
      </c:spPr>
    </c:plotArea>
    <c:plotVisOnly val="1"/>
    <c:dispBlanksAs val="gap"/>
    <c:showDLblsOverMax val="0"/>
  </c:chart>
  <c:spPr>
    <a:solidFill>
      <a:schemeClr val="lt1"/>
    </a:solidFill>
    <a:ln w="15875"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dk1"/>
                </a:solidFill>
                <a:latin typeface="+mn-lt"/>
                <a:ea typeface="+mn-ea"/>
                <a:cs typeface="+mn-cs"/>
              </a:defRPr>
            </a:pPr>
            <a:r>
              <a:rPr lang="en-GB" sz="1200" b="1" dirty="0" smtClean="0">
                <a:latin typeface="Times New Roman" panose="02020603050405020304" pitchFamily="18" charset="0"/>
                <a:cs typeface="Times New Roman" panose="02020603050405020304" pitchFamily="18" charset="0"/>
              </a:rPr>
              <a:t>3. </a:t>
            </a:r>
            <a:r>
              <a:rPr lang="en-GB" sz="1200" b="1" dirty="0">
                <a:latin typeface="Times New Roman" panose="02020603050405020304" pitchFamily="18" charset="0"/>
                <a:cs typeface="Times New Roman" panose="02020603050405020304" pitchFamily="18" charset="0"/>
              </a:rPr>
              <a:t>Age, sex, education, physical activity, waist circumference, </a:t>
            </a:r>
            <a:r>
              <a:rPr lang="en-GB" sz="1200" b="1" dirty="0" smtClean="0">
                <a:latin typeface="Times New Roman" panose="02020603050405020304" pitchFamily="18" charset="0"/>
                <a:cs typeface="Times New Roman" panose="02020603050405020304" pitchFamily="18" charset="0"/>
              </a:rPr>
              <a:t>   systolic </a:t>
            </a:r>
            <a:r>
              <a:rPr lang="en-GB" sz="1200" b="1" dirty="0">
                <a:latin typeface="Times New Roman" panose="02020603050405020304" pitchFamily="18" charset="0"/>
                <a:cs typeface="Times New Roman" panose="02020603050405020304" pitchFamily="18" charset="0"/>
              </a:rPr>
              <a:t>blood pressure, total cholesterol</a:t>
            </a:r>
          </a:p>
        </c:rich>
      </c:tx>
      <c:layout>
        <c:manualLayout>
          <c:xMode val="edge"/>
          <c:yMode val="edge"/>
          <c:x val="0.14528055127129727"/>
          <c:y val="1.326639548900769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45876054153024687"/>
          <c:y val="0.22387042387700484"/>
          <c:w val="0.4588799595926798"/>
          <c:h val="0.69919022757613558"/>
        </c:manualLayout>
      </c:layout>
      <c:barChart>
        <c:barDir val="bar"/>
        <c:grouping val="stacked"/>
        <c:varyColors val="0"/>
        <c:ser>
          <c:idx val="0"/>
          <c:order val="0"/>
          <c:tx>
            <c:v>a</c:v>
          </c:tx>
          <c:spPr>
            <a:noFill/>
            <a:ln>
              <a:noFill/>
            </a:ln>
            <a:effectLst/>
          </c:spPr>
          <c:invertIfNegative val="0"/>
          <c:cat>
            <c:strRef>
              <c:f>'4'!$B$2:$B$12</c:f>
              <c:strCache>
                <c:ptCount val="10"/>
                <c:pt idx="1">
                  <c:v>China (0)</c:v>
                </c:pt>
                <c:pt idx="2">
                  <c:v>Puerto Rico (1,104)</c:v>
                </c:pt>
                <c:pt idx="3">
                  <c:v>Mexico (1,319)</c:v>
                </c:pt>
                <c:pt idx="4">
                  <c:v>Venezuela (787)</c:v>
                </c:pt>
                <c:pt idx="5">
                  <c:v>Peru (555)</c:v>
                </c:pt>
                <c:pt idx="6">
                  <c:v>DR (1,075)</c:v>
                </c:pt>
                <c:pt idx="7">
                  <c:v>Cuba (1,819)</c:v>
                </c:pt>
                <c:pt idx="8">
                  <c:v>Total 10/66 (6,659)</c:v>
                </c:pt>
                <c:pt idx="9">
                  <c:v>Original (1,409)</c:v>
                </c:pt>
              </c:strCache>
            </c:strRef>
          </c:cat>
          <c:val>
            <c:numRef>
              <c:f>'4'!$D$2:$D$12</c:f>
              <c:numCache>
                <c:formatCode>General</c:formatCode>
                <c:ptCount val="11"/>
                <c:pt idx="1">
                  <c:v>1</c:v>
                </c:pt>
                <c:pt idx="2">
                  <c:v>2</c:v>
                </c:pt>
                <c:pt idx="3">
                  <c:v>3</c:v>
                </c:pt>
                <c:pt idx="4">
                  <c:v>4</c:v>
                </c:pt>
                <c:pt idx="5">
                  <c:v>5</c:v>
                </c:pt>
                <c:pt idx="6">
                  <c:v>6</c:v>
                </c:pt>
                <c:pt idx="7">
                  <c:v>7</c:v>
                </c:pt>
                <c:pt idx="8">
                  <c:v>8</c:v>
                </c:pt>
                <c:pt idx="9">
                  <c:v>9</c:v>
                </c:pt>
              </c:numCache>
            </c:numRef>
          </c:val>
          <c:extLst xmlns:c16r2="http://schemas.microsoft.com/office/drawing/2015/06/chart">
            <c:ext xmlns:c16="http://schemas.microsoft.com/office/drawing/2014/chart" uri="{C3380CC4-5D6E-409C-BE32-E72D297353CC}">
              <c16:uniqueId val="{00000000-5F7C-43CD-9481-0BE1CA2AE521}"/>
            </c:ext>
          </c:extLst>
        </c:ser>
        <c:dLbls>
          <c:showLegendKey val="0"/>
          <c:showVal val="0"/>
          <c:showCatName val="0"/>
          <c:showSerName val="0"/>
          <c:showPercent val="0"/>
          <c:showBubbleSize val="0"/>
        </c:dLbls>
        <c:gapWidth val="150"/>
        <c:overlap val="100"/>
        <c:axId val="221068784"/>
        <c:axId val="221069176"/>
      </c:barChart>
      <c:scatterChart>
        <c:scatterStyle val="lineMarker"/>
        <c:varyColors val="0"/>
        <c:ser>
          <c:idx val="1"/>
          <c:order val="1"/>
          <c:tx>
            <c:v>b</c:v>
          </c:tx>
          <c:spPr>
            <a:ln w="25400" cap="rnd">
              <a:noFill/>
              <a:round/>
            </a:ln>
            <a:effectLst/>
          </c:spPr>
          <c:marker>
            <c:symbol val="square"/>
            <c:size val="2"/>
            <c:spPr>
              <a:solidFill>
                <a:schemeClr val="tx1"/>
              </a:solidFill>
              <a:ln w="9525">
                <a:solidFill>
                  <a:schemeClr val="tx1"/>
                </a:solidFill>
              </a:ln>
              <a:effectLst/>
            </c:spPr>
          </c:marker>
          <c:errBars>
            <c:errDir val="x"/>
            <c:errBarType val="both"/>
            <c:errValType val="cust"/>
            <c:noEndCap val="0"/>
            <c:plus>
              <c:numRef>
                <c:f>'4'!$F$3:$F$11</c:f>
                <c:numCache>
                  <c:formatCode>General</c:formatCode>
                  <c:ptCount val="9"/>
                  <c:pt idx="0">
                    <c:v>0</c:v>
                  </c:pt>
                  <c:pt idx="1">
                    <c:v>4.3538900000000047E-2</c:v>
                  </c:pt>
                  <c:pt idx="2">
                    <c:v>4.1994799999999999E-2</c:v>
                  </c:pt>
                  <c:pt idx="3">
                    <c:v>4.7798199999999902E-2</c:v>
                  </c:pt>
                  <c:pt idx="4">
                    <c:v>8.6639299999999975E-2</c:v>
                  </c:pt>
                  <c:pt idx="5">
                    <c:v>4.4354300000000069E-2</c:v>
                  </c:pt>
                  <c:pt idx="6">
                    <c:v>3.8421000000000038E-2</c:v>
                  </c:pt>
                  <c:pt idx="7">
                    <c:v>1.9230100000000028E-2</c:v>
                  </c:pt>
                  <c:pt idx="8">
                    <c:v>5.9999999999999942E-2</c:v>
                  </c:pt>
                </c:numCache>
              </c:numRef>
            </c:plus>
            <c:minus>
              <c:numRef>
                <c:f>'4'!$E$3:$E$11</c:f>
                <c:numCache>
                  <c:formatCode>General</c:formatCode>
                  <c:ptCount val="9"/>
                  <c:pt idx="0">
                    <c:v>0</c:v>
                  </c:pt>
                  <c:pt idx="1">
                    <c:v>4.3538899999999936E-2</c:v>
                  </c:pt>
                  <c:pt idx="2">
                    <c:v>4.1994799999999999E-2</c:v>
                  </c:pt>
                  <c:pt idx="3">
                    <c:v>4.7798300000000071E-2</c:v>
                  </c:pt>
                  <c:pt idx="4">
                    <c:v>8.6639299999999975E-2</c:v>
                  </c:pt>
                  <c:pt idx="5">
                    <c:v>4.4354299999999958E-2</c:v>
                  </c:pt>
                  <c:pt idx="6">
                    <c:v>3.8421000000000038E-2</c:v>
                  </c:pt>
                  <c:pt idx="7">
                    <c:v>1.9229999999999969E-2</c:v>
                  </c:pt>
                  <c:pt idx="8">
                    <c:v>6.0000000000000053E-2</c:v>
                  </c:pt>
                </c:numCache>
              </c:numRef>
            </c:minus>
            <c:spPr>
              <a:noFill/>
              <a:ln w="9525" cap="flat" cmpd="sng" algn="ctr">
                <a:solidFill>
                  <a:schemeClr val="tx1"/>
                </a:solidFill>
                <a:round/>
              </a:ln>
              <a:effectLst/>
            </c:spPr>
          </c:errBars>
          <c:xVal>
            <c:numRef>
              <c:f>'4'!$C$3:$C$11</c:f>
              <c:numCache>
                <c:formatCode>General</c:formatCode>
                <c:ptCount val="9"/>
                <c:pt idx="0">
                  <c:v>0</c:v>
                </c:pt>
                <c:pt idx="1">
                  <c:v>0.73843009999999998</c:v>
                </c:pt>
                <c:pt idx="2">
                  <c:v>0.72942479999999998</c:v>
                </c:pt>
                <c:pt idx="3">
                  <c:v>0.74564850000000005</c:v>
                </c:pt>
                <c:pt idx="4">
                  <c:v>0.80828169999999999</c:v>
                </c:pt>
                <c:pt idx="5">
                  <c:v>0.70170489999999996</c:v>
                </c:pt>
                <c:pt idx="6">
                  <c:v>0.7014011</c:v>
                </c:pt>
                <c:pt idx="7">
                  <c:v>0.70833219999999997</c:v>
                </c:pt>
                <c:pt idx="8">
                  <c:v>0.77</c:v>
                </c:pt>
              </c:numCache>
            </c:numRef>
          </c:xVal>
          <c:yVal>
            <c:numRef>
              <c:f>'4'!$D$3:$D$11</c:f>
              <c:numCache>
                <c:formatCode>General</c:formatCode>
                <c:ptCount val="9"/>
                <c:pt idx="0">
                  <c:v>1</c:v>
                </c:pt>
                <c:pt idx="1">
                  <c:v>2</c:v>
                </c:pt>
                <c:pt idx="2">
                  <c:v>3</c:v>
                </c:pt>
                <c:pt idx="3">
                  <c:v>4</c:v>
                </c:pt>
                <c:pt idx="4">
                  <c:v>5</c:v>
                </c:pt>
                <c:pt idx="5">
                  <c:v>6</c:v>
                </c:pt>
                <c:pt idx="6">
                  <c:v>7</c:v>
                </c:pt>
                <c:pt idx="7">
                  <c:v>8</c:v>
                </c:pt>
                <c:pt idx="8">
                  <c:v>9</c:v>
                </c:pt>
              </c:numCache>
            </c:numRef>
          </c:yVal>
          <c:smooth val="0"/>
          <c:extLst xmlns:c16r2="http://schemas.microsoft.com/office/drawing/2015/06/chart">
            <c:ext xmlns:c16="http://schemas.microsoft.com/office/drawing/2014/chart" uri="{C3380CC4-5D6E-409C-BE32-E72D297353CC}">
              <c16:uniqueId val="{00000001-5F7C-43CD-9481-0BE1CA2AE521}"/>
            </c:ext>
          </c:extLst>
        </c:ser>
        <c:dLbls>
          <c:showLegendKey val="0"/>
          <c:showVal val="0"/>
          <c:showCatName val="0"/>
          <c:showSerName val="0"/>
          <c:showPercent val="0"/>
          <c:showBubbleSize val="0"/>
        </c:dLbls>
        <c:axId val="221069960"/>
        <c:axId val="221069568"/>
      </c:scatterChart>
      <c:catAx>
        <c:axId val="221068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21069176"/>
        <c:crosses val="autoZero"/>
        <c:auto val="1"/>
        <c:lblAlgn val="ctr"/>
        <c:lblOffset val="100"/>
        <c:noMultiLvlLbl val="0"/>
      </c:catAx>
      <c:valAx>
        <c:axId val="221069176"/>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21068784"/>
        <c:crosses val="autoZero"/>
        <c:crossBetween val="midCat"/>
        <c:majorUnit val="0.1"/>
      </c:valAx>
      <c:valAx>
        <c:axId val="221069568"/>
        <c:scaling>
          <c:orientation val="minMax"/>
        </c:scaling>
        <c:delete val="1"/>
        <c:axPos val="r"/>
        <c:numFmt formatCode="General" sourceLinked="1"/>
        <c:majorTickMark val="out"/>
        <c:minorTickMark val="none"/>
        <c:tickLblPos val="nextTo"/>
        <c:crossAx val="221069960"/>
        <c:crosses val="max"/>
        <c:crossBetween val="midCat"/>
      </c:valAx>
      <c:valAx>
        <c:axId val="221069960"/>
        <c:scaling>
          <c:orientation val="minMax"/>
        </c:scaling>
        <c:delete val="1"/>
        <c:axPos val="b"/>
        <c:numFmt formatCode="General" sourceLinked="1"/>
        <c:majorTickMark val="out"/>
        <c:minorTickMark val="none"/>
        <c:tickLblPos val="nextTo"/>
        <c:crossAx val="221069568"/>
        <c:crosses val="autoZero"/>
        <c:crossBetween val="midCat"/>
      </c:valAx>
      <c:spPr>
        <a:noFill/>
        <a:ln>
          <a:noFill/>
        </a:ln>
        <a:effectLst/>
      </c:spPr>
    </c:plotArea>
    <c:plotVisOnly val="1"/>
    <c:dispBlanksAs val="gap"/>
    <c:showDLblsOverMax val="0"/>
  </c:chart>
  <c:spPr>
    <a:solidFill>
      <a:schemeClr val="lt1"/>
    </a:solidFill>
    <a:ln w="15875"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dk1"/>
                </a:solidFill>
                <a:latin typeface="Times New Roman" panose="02020603050405020304" pitchFamily="18" charset="0"/>
                <a:ea typeface="+mn-ea"/>
                <a:cs typeface="Times New Roman" panose="02020603050405020304" pitchFamily="18" charset="0"/>
              </a:defRPr>
            </a:pPr>
            <a:r>
              <a:rPr lang="en-GB" sz="1100" b="1" dirty="0" smtClean="0">
                <a:latin typeface="Times New Roman" panose="02020603050405020304" pitchFamily="18" charset="0"/>
                <a:cs typeface="Times New Roman" panose="02020603050405020304" pitchFamily="18" charset="0"/>
              </a:rPr>
              <a:t>4. </a:t>
            </a:r>
            <a:r>
              <a:rPr lang="en-GB" sz="1100" b="1" dirty="0">
                <a:latin typeface="Times New Roman" panose="02020603050405020304" pitchFamily="18" charset="0"/>
                <a:cs typeface="Times New Roman" panose="02020603050405020304" pitchFamily="18" charset="0"/>
              </a:rPr>
              <a:t>Age, education, word list learning, copy circle, copy pentagon, SMI</a:t>
            </a:r>
          </a:p>
        </c:rich>
      </c:tx>
      <c:layout>
        <c:manualLayout>
          <c:xMode val="edge"/>
          <c:yMode val="edge"/>
          <c:x val="0.20352734258733121"/>
          <c:y val="2.2457552757425524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dk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40728955272343537"/>
          <c:y val="0.18551408849417009"/>
          <c:w val="0.50622723705928507"/>
          <c:h val="0.74214540596214795"/>
        </c:manualLayout>
      </c:layout>
      <c:barChart>
        <c:barDir val="bar"/>
        <c:grouping val="stacked"/>
        <c:varyColors val="0"/>
        <c:ser>
          <c:idx val="0"/>
          <c:order val="0"/>
          <c:tx>
            <c:v>a</c:v>
          </c:tx>
          <c:spPr>
            <a:noFill/>
            <a:ln>
              <a:noFill/>
            </a:ln>
            <a:effectLst/>
          </c:spPr>
          <c:invertIfNegative val="0"/>
          <c:cat>
            <c:strRef>
              <c:f>'10'!$B$4:$B$14</c:f>
              <c:strCache>
                <c:ptCount val="10"/>
                <c:pt idx="1">
                  <c:v>China (1,818)</c:v>
                </c:pt>
                <c:pt idx="2">
                  <c:v>Puerto Rico (1,367)</c:v>
                </c:pt>
                <c:pt idx="3">
                  <c:v>Mexico (1,516)</c:v>
                </c:pt>
                <c:pt idx="4">
                  <c:v>Venezuela (1,338)</c:v>
                </c:pt>
                <c:pt idx="5">
                  <c:v>Peru (1,309)</c:v>
                </c:pt>
                <c:pt idx="6">
                  <c:v>DR (1,434)</c:v>
                </c:pt>
                <c:pt idx="7">
                  <c:v>Cuba (2,285)</c:v>
                </c:pt>
                <c:pt idx="8">
                  <c:v>Total 10/66 (11,067)</c:v>
                </c:pt>
                <c:pt idx="9">
                  <c:v>Original (3,734)</c:v>
                </c:pt>
              </c:strCache>
            </c:strRef>
          </c:cat>
          <c:val>
            <c:numRef>
              <c:f>'10'!$D$4:$D$14</c:f>
              <c:numCache>
                <c:formatCode>General</c:formatCode>
                <c:ptCount val="11"/>
                <c:pt idx="1">
                  <c:v>1</c:v>
                </c:pt>
                <c:pt idx="2">
                  <c:v>2</c:v>
                </c:pt>
                <c:pt idx="3">
                  <c:v>3</c:v>
                </c:pt>
                <c:pt idx="4">
                  <c:v>4</c:v>
                </c:pt>
                <c:pt idx="5">
                  <c:v>5</c:v>
                </c:pt>
                <c:pt idx="6">
                  <c:v>6</c:v>
                </c:pt>
                <c:pt idx="7">
                  <c:v>7</c:v>
                </c:pt>
                <c:pt idx="8">
                  <c:v>8</c:v>
                </c:pt>
                <c:pt idx="9">
                  <c:v>9</c:v>
                </c:pt>
              </c:numCache>
            </c:numRef>
          </c:val>
          <c:extLst xmlns:c16r2="http://schemas.microsoft.com/office/drawing/2015/06/chart">
            <c:ext xmlns:c16="http://schemas.microsoft.com/office/drawing/2014/chart" uri="{C3380CC4-5D6E-409C-BE32-E72D297353CC}">
              <c16:uniqueId val="{00000000-B04C-46FA-AD3F-2162DB5D9912}"/>
            </c:ext>
          </c:extLst>
        </c:ser>
        <c:dLbls>
          <c:showLegendKey val="0"/>
          <c:showVal val="0"/>
          <c:showCatName val="0"/>
          <c:showSerName val="0"/>
          <c:showPercent val="0"/>
          <c:showBubbleSize val="0"/>
        </c:dLbls>
        <c:gapWidth val="150"/>
        <c:overlap val="100"/>
        <c:axId val="158834344"/>
        <c:axId val="158834736"/>
      </c:barChart>
      <c:scatterChart>
        <c:scatterStyle val="lineMarker"/>
        <c:varyColors val="0"/>
        <c:ser>
          <c:idx val="1"/>
          <c:order val="1"/>
          <c:tx>
            <c:v>b</c:v>
          </c:tx>
          <c:spPr>
            <a:ln w="25400" cap="rnd">
              <a:noFill/>
              <a:round/>
            </a:ln>
            <a:effectLst/>
          </c:spPr>
          <c:marker>
            <c:symbol val="square"/>
            <c:size val="2"/>
            <c:spPr>
              <a:solidFill>
                <a:schemeClr val="tx1"/>
              </a:solidFill>
              <a:ln w="9525">
                <a:solidFill>
                  <a:schemeClr val="tx1"/>
                </a:solidFill>
              </a:ln>
              <a:effectLst/>
            </c:spPr>
          </c:marker>
          <c:errBars>
            <c:errDir val="x"/>
            <c:errBarType val="both"/>
            <c:errValType val="cust"/>
            <c:noEndCap val="0"/>
            <c:plus>
              <c:numRef>
                <c:f>'10'!$F$5:$F$13</c:f>
                <c:numCache>
                  <c:formatCode>General</c:formatCode>
                  <c:ptCount val="9"/>
                  <c:pt idx="0">
                    <c:v>3.4988600000000036E-2</c:v>
                  </c:pt>
                  <c:pt idx="1">
                    <c:v>3.417110000000001E-2</c:v>
                  </c:pt>
                  <c:pt idx="2">
                    <c:v>3.6126300000000056E-2</c:v>
                  </c:pt>
                  <c:pt idx="3">
                    <c:v>3.5162699999999991E-2</c:v>
                  </c:pt>
                  <c:pt idx="4">
                    <c:v>4.0873199999999943E-2</c:v>
                  </c:pt>
                  <c:pt idx="5">
                    <c:v>3.7889700000000026E-2</c:v>
                  </c:pt>
                  <c:pt idx="6">
                    <c:v>3.6541800000000069E-2</c:v>
                  </c:pt>
                  <c:pt idx="7">
                    <c:v>1.4282000000000017E-2</c:v>
                  </c:pt>
                  <c:pt idx="8">
                    <c:v>7.0000000000000062E-2</c:v>
                  </c:pt>
                </c:numCache>
              </c:numRef>
            </c:plus>
            <c:minus>
              <c:numRef>
                <c:f>'10'!$E$5:$E$13</c:f>
                <c:numCache>
                  <c:formatCode>General</c:formatCode>
                  <c:ptCount val="9"/>
                  <c:pt idx="0">
                    <c:v>3.4988499999999978E-2</c:v>
                  </c:pt>
                  <c:pt idx="1">
                    <c:v>3.4171000000000062E-2</c:v>
                  </c:pt>
                  <c:pt idx="2">
                    <c:v>3.6126299999999945E-2</c:v>
                  </c:pt>
                  <c:pt idx="3">
                    <c:v>3.5162799999999939E-2</c:v>
                  </c:pt>
                  <c:pt idx="4">
                    <c:v>4.0873300000000001E-2</c:v>
                  </c:pt>
                  <c:pt idx="5">
                    <c:v>3.7889799999999974E-2</c:v>
                  </c:pt>
                  <c:pt idx="6">
                    <c:v>3.6541900000000016E-2</c:v>
                  </c:pt>
                  <c:pt idx="7">
                    <c:v>1.4282000000000017E-2</c:v>
                  </c:pt>
                  <c:pt idx="8">
                    <c:v>6.9999999999999951E-2</c:v>
                  </c:pt>
                </c:numCache>
              </c:numRef>
            </c:minus>
            <c:spPr>
              <a:noFill/>
              <a:ln w="9525" cap="flat" cmpd="sng" algn="ctr">
                <a:solidFill>
                  <a:schemeClr val="tx1"/>
                </a:solidFill>
                <a:round/>
              </a:ln>
              <a:effectLst/>
            </c:spPr>
          </c:errBars>
          <c:xVal>
            <c:numRef>
              <c:f>'10'!$C$5:$C$13</c:f>
              <c:numCache>
                <c:formatCode>General</c:formatCode>
                <c:ptCount val="9"/>
                <c:pt idx="0">
                  <c:v>0.71436040000000001</c:v>
                </c:pt>
                <c:pt idx="1">
                  <c:v>0.75511220000000001</c:v>
                </c:pt>
                <c:pt idx="2">
                  <c:v>0.75940229999999997</c:v>
                </c:pt>
                <c:pt idx="3">
                  <c:v>0.78754559999999996</c:v>
                </c:pt>
                <c:pt idx="4">
                  <c:v>0.85306780000000004</c:v>
                </c:pt>
                <c:pt idx="5">
                  <c:v>0.70519480000000001</c:v>
                </c:pt>
                <c:pt idx="6">
                  <c:v>0.72830819999999996</c:v>
                </c:pt>
                <c:pt idx="7">
                  <c:v>0.73845879999999997</c:v>
                </c:pt>
                <c:pt idx="8">
                  <c:v>0.73</c:v>
                </c:pt>
              </c:numCache>
            </c:numRef>
          </c:xVal>
          <c:yVal>
            <c:numRef>
              <c:f>'10'!$D$5:$D$13</c:f>
              <c:numCache>
                <c:formatCode>General</c:formatCode>
                <c:ptCount val="9"/>
                <c:pt idx="0">
                  <c:v>1</c:v>
                </c:pt>
                <c:pt idx="1">
                  <c:v>2</c:v>
                </c:pt>
                <c:pt idx="2">
                  <c:v>3</c:v>
                </c:pt>
                <c:pt idx="3">
                  <c:v>4</c:v>
                </c:pt>
                <c:pt idx="4">
                  <c:v>5</c:v>
                </c:pt>
                <c:pt idx="5">
                  <c:v>6</c:v>
                </c:pt>
                <c:pt idx="6">
                  <c:v>7</c:v>
                </c:pt>
                <c:pt idx="7">
                  <c:v>8</c:v>
                </c:pt>
                <c:pt idx="8">
                  <c:v>9</c:v>
                </c:pt>
              </c:numCache>
            </c:numRef>
          </c:yVal>
          <c:smooth val="0"/>
          <c:extLst xmlns:c16r2="http://schemas.microsoft.com/office/drawing/2015/06/chart">
            <c:ext xmlns:c16="http://schemas.microsoft.com/office/drawing/2014/chart" uri="{C3380CC4-5D6E-409C-BE32-E72D297353CC}">
              <c16:uniqueId val="{00000001-B04C-46FA-AD3F-2162DB5D9912}"/>
            </c:ext>
          </c:extLst>
        </c:ser>
        <c:dLbls>
          <c:showLegendKey val="0"/>
          <c:showVal val="0"/>
          <c:showCatName val="0"/>
          <c:showSerName val="0"/>
          <c:showPercent val="0"/>
          <c:showBubbleSize val="0"/>
        </c:dLbls>
        <c:axId val="158835520"/>
        <c:axId val="158835128"/>
      </c:scatterChart>
      <c:catAx>
        <c:axId val="158834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158834736"/>
        <c:crosses val="autoZero"/>
        <c:auto val="1"/>
        <c:lblAlgn val="ctr"/>
        <c:lblOffset val="100"/>
        <c:noMultiLvlLbl val="0"/>
      </c:catAx>
      <c:valAx>
        <c:axId val="158834736"/>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158834344"/>
        <c:crosses val="autoZero"/>
        <c:crossBetween val="midCat"/>
        <c:majorUnit val="0.1"/>
      </c:valAx>
      <c:valAx>
        <c:axId val="158835128"/>
        <c:scaling>
          <c:orientation val="minMax"/>
        </c:scaling>
        <c:delete val="1"/>
        <c:axPos val="r"/>
        <c:numFmt formatCode="General" sourceLinked="1"/>
        <c:majorTickMark val="out"/>
        <c:minorTickMark val="none"/>
        <c:tickLblPos val="nextTo"/>
        <c:crossAx val="158835520"/>
        <c:crosses val="max"/>
        <c:crossBetween val="midCat"/>
      </c:valAx>
      <c:valAx>
        <c:axId val="158835520"/>
        <c:scaling>
          <c:orientation val="minMax"/>
        </c:scaling>
        <c:delete val="1"/>
        <c:axPos val="b"/>
        <c:numFmt formatCode="General" sourceLinked="1"/>
        <c:majorTickMark val="out"/>
        <c:minorTickMark val="none"/>
        <c:tickLblPos val="nextTo"/>
        <c:crossAx val="158835128"/>
        <c:crosses val="autoZero"/>
        <c:crossBetween val="midCat"/>
      </c:valAx>
      <c:spPr>
        <a:noFill/>
        <a:ln>
          <a:noFill/>
        </a:ln>
        <a:effectLst/>
      </c:spPr>
    </c:plotArea>
    <c:plotVisOnly val="1"/>
    <c:dispBlanksAs val="gap"/>
    <c:showDLblsOverMax val="0"/>
  </c:chart>
  <c:spPr>
    <a:solidFill>
      <a:schemeClr val="lt1"/>
    </a:solidFill>
    <a:ln w="15875"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dk1"/>
                </a:solidFill>
                <a:latin typeface="Times New Roman" panose="02020603050405020304" pitchFamily="18" charset="0"/>
                <a:ea typeface="+mn-ea"/>
                <a:cs typeface="Times New Roman" panose="02020603050405020304" pitchFamily="18" charset="0"/>
              </a:defRPr>
            </a:pPr>
            <a:r>
              <a:rPr lang="en-GB" sz="1100" b="1" dirty="0">
                <a:latin typeface="Times New Roman" panose="02020603050405020304" pitchFamily="18" charset="0"/>
                <a:cs typeface="Times New Roman" panose="02020603050405020304" pitchFamily="18" charset="0"/>
              </a:rPr>
              <a:t>1. Age and </a:t>
            </a:r>
            <a:r>
              <a:rPr lang="en-GB" sz="1100" b="1" dirty="0" smtClean="0">
                <a:latin typeface="Times New Roman" panose="02020603050405020304" pitchFamily="18" charset="0"/>
                <a:cs typeface="Times New Roman" panose="02020603050405020304" pitchFamily="18" charset="0"/>
              </a:rPr>
              <a:t>sex</a:t>
            </a:r>
            <a:endParaRPr lang="en-GB" sz="1100" b="1" dirty="0">
              <a:latin typeface="Times New Roman" panose="02020603050405020304" pitchFamily="18" charset="0"/>
              <a:cs typeface="Times New Roman" panose="02020603050405020304" pitchFamily="18" charset="0"/>
            </a:endParaRPr>
          </a:p>
        </c:rich>
      </c:tx>
      <c:layout>
        <c:manualLayout>
          <c:xMode val="edge"/>
          <c:yMode val="edge"/>
          <c:x val="0.36089889418606946"/>
          <c:y val="2.9186331225334431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dk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41291477014212469"/>
          <c:y val="9.5004105270415112E-2"/>
          <c:w val="0.48259597418268857"/>
          <c:h val="0.83265538918590298"/>
        </c:manualLayout>
      </c:layout>
      <c:barChart>
        <c:barDir val="bar"/>
        <c:grouping val="stacked"/>
        <c:varyColors val="0"/>
        <c:ser>
          <c:idx val="0"/>
          <c:order val="0"/>
          <c:tx>
            <c:strRef>
              <c:f>'1'!$B$2</c:f>
              <c:strCache>
                <c:ptCount val="1"/>
                <c:pt idx="0">
                  <c:v>C</c:v>
                </c:pt>
              </c:strCache>
            </c:strRef>
          </c:tx>
          <c:spPr>
            <a:noFill/>
            <a:ln>
              <a:noFill/>
            </a:ln>
            <a:effectLst/>
          </c:spPr>
          <c:invertIfNegative val="0"/>
          <c:cat>
            <c:strRef>
              <c:f>'1'!$A$2:$A$12</c:f>
              <c:strCache>
                <c:ptCount val="10"/>
                <c:pt idx="1">
                  <c:v>China (1,832)</c:v>
                </c:pt>
                <c:pt idx="2">
                  <c:v>Puerto Rico (1,369)</c:v>
                </c:pt>
                <c:pt idx="3">
                  <c:v>Mexico (1,521)</c:v>
                </c:pt>
                <c:pt idx="4">
                  <c:v>Venezuela (1,353)</c:v>
                </c:pt>
                <c:pt idx="5">
                  <c:v>Peru (1,323)</c:v>
                </c:pt>
                <c:pt idx="6">
                  <c:v>DR (1,439)</c:v>
                </c:pt>
                <c:pt idx="7">
                  <c:v>Cuba (2,294)</c:v>
                </c:pt>
                <c:pt idx="8">
                  <c:v>Total 10/66 (11,131)</c:v>
                </c:pt>
                <c:pt idx="9">
                  <c:v>Original (5,507)</c:v>
                </c:pt>
              </c:strCache>
            </c:strRef>
          </c:cat>
          <c:val>
            <c:numRef>
              <c:f>'1'!$C$2:$C$12</c:f>
              <c:numCache>
                <c:formatCode>General</c:formatCode>
                <c:ptCount val="11"/>
                <c:pt idx="1">
                  <c:v>1</c:v>
                </c:pt>
                <c:pt idx="2">
                  <c:v>2</c:v>
                </c:pt>
                <c:pt idx="3">
                  <c:v>3</c:v>
                </c:pt>
                <c:pt idx="4">
                  <c:v>4</c:v>
                </c:pt>
                <c:pt idx="5">
                  <c:v>5</c:v>
                </c:pt>
                <c:pt idx="6">
                  <c:v>6</c:v>
                </c:pt>
                <c:pt idx="7">
                  <c:v>7</c:v>
                </c:pt>
                <c:pt idx="8">
                  <c:v>8</c:v>
                </c:pt>
                <c:pt idx="9">
                  <c:v>9</c:v>
                </c:pt>
              </c:numCache>
            </c:numRef>
          </c:val>
          <c:extLst xmlns:c16r2="http://schemas.microsoft.com/office/drawing/2015/06/chart">
            <c:ext xmlns:c16="http://schemas.microsoft.com/office/drawing/2014/chart" uri="{C3380CC4-5D6E-409C-BE32-E72D297353CC}">
              <c16:uniqueId val="{00000000-2D24-48AC-9134-D0C82CB8B41D}"/>
            </c:ext>
          </c:extLst>
        </c:ser>
        <c:dLbls>
          <c:showLegendKey val="0"/>
          <c:showVal val="0"/>
          <c:showCatName val="0"/>
          <c:showSerName val="0"/>
          <c:showPercent val="0"/>
          <c:showBubbleSize val="0"/>
        </c:dLbls>
        <c:gapWidth val="150"/>
        <c:overlap val="100"/>
        <c:axId val="158836696"/>
        <c:axId val="158837088"/>
      </c:barChart>
      <c:scatterChart>
        <c:scatterStyle val="lineMarker"/>
        <c:varyColors val="0"/>
        <c:ser>
          <c:idx val="1"/>
          <c:order val="1"/>
          <c:tx>
            <c:v>d</c:v>
          </c:tx>
          <c:spPr>
            <a:ln w="25400" cap="rnd">
              <a:noFill/>
              <a:round/>
            </a:ln>
            <a:effectLst/>
          </c:spPr>
          <c:marker>
            <c:symbol val="square"/>
            <c:size val="2"/>
            <c:spPr>
              <a:solidFill>
                <a:schemeClr val="tx1"/>
              </a:solidFill>
              <a:ln w="3175">
                <a:solidFill>
                  <a:schemeClr val="tx1"/>
                </a:solidFill>
              </a:ln>
              <a:effectLst/>
            </c:spPr>
          </c:marker>
          <c:errBars>
            <c:errDir val="x"/>
            <c:errBarType val="both"/>
            <c:errValType val="cust"/>
            <c:noEndCap val="0"/>
            <c:plus>
              <c:numRef>
                <c:f>'1'!$E$3:$E$11</c:f>
                <c:numCache>
                  <c:formatCode>General</c:formatCode>
                  <c:ptCount val="9"/>
                  <c:pt idx="0">
                    <c:v>3.6976000000000009E-2</c:v>
                  </c:pt>
                  <c:pt idx="1">
                    <c:v>4.0443400000000018E-2</c:v>
                  </c:pt>
                  <c:pt idx="2">
                    <c:v>4.2112000000000038E-2</c:v>
                  </c:pt>
                  <c:pt idx="3">
                    <c:v>4.2164399999999991E-2</c:v>
                  </c:pt>
                  <c:pt idx="4">
                    <c:v>5.2608800000000011E-2</c:v>
                  </c:pt>
                  <c:pt idx="5">
                    <c:v>3.9659100000000058E-2</c:v>
                  </c:pt>
                  <c:pt idx="6">
                    <c:v>3.746830000000001E-2</c:v>
                  </c:pt>
                  <c:pt idx="7">
                    <c:v>1.578349999999995E-2</c:v>
                  </c:pt>
                  <c:pt idx="8">
                    <c:v>2.0000000000000018E-2</c:v>
                  </c:pt>
                </c:numCache>
              </c:numRef>
            </c:plus>
            <c:minus>
              <c:numRef>
                <c:f>'1'!$D$3:$D$11</c:f>
                <c:numCache>
                  <c:formatCode>General</c:formatCode>
                  <c:ptCount val="9"/>
                  <c:pt idx="0">
                    <c:v>3.697589999999995E-2</c:v>
                  </c:pt>
                  <c:pt idx="1">
                    <c:v>4.0443499999999966E-2</c:v>
                  </c:pt>
                  <c:pt idx="2">
                    <c:v>4.2112099999999986E-2</c:v>
                  </c:pt>
                  <c:pt idx="3">
                    <c:v>4.2164499999999938E-2</c:v>
                  </c:pt>
                  <c:pt idx="4">
                    <c:v>5.2608800000000011E-2</c:v>
                  </c:pt>
                  <c:pt idx="5">
                    <c:v>3.9659099999999947E-2</c:v>
                  </c:pt>
                  <c:pt idx="6">
                    <c:v>3.7468399999999957E-2</c:v>
                  </c:pt>
                  <c:pt idx="7">
                    <c:v>1.5783400000000003E-2</c:v>
                  </c:pt>
                  <c:pt idx="8">
                    <c:v>2.0000000000000018E-2</c:v>
                  </c:pt>
                </c:numCache>
              </c:numRef>
            </c:minus>
            <c:spPr>
              <a:noFill/>
              <a:ln w="9525" cap="flat" cmpd="sng" algn="ctr">
                <a:solidFill>
                  <a:schemeClr val="tx1"/>
                </a:solidFill>
                <a:round/>
              </a:ln>
              <a:effectLst/>
            </c:spPr>
          </c:errBars>
          <c:xVal>
            <c:numRef>
              <c:f>'1'!$B$3:$B$11</c:f>
              <c:numCache>
                <c:formatCode>General</c:formatCode>
                <c:ptCount val="9"/>
                <c:pt idx="0">
                  <c:v>0.69750009999999996</c:v>
                </c:pt>
                <c:pt idx="1">
                  <c:v>0.70150979999999996</c:v>
                </c:pt>
                <c:pt idx="2">
                  <c:v>0.69775609999999999</c:v>
                </c:pt>
                <c:pt idx="3">
                  <c:v>0.70279959999999997</c:v>
                </c:pt>
                <c:pt idx="4">
                  <c:v>0.78583320000000001</c:v>
                </c:pt>
                <c:pt idx="5">
                  <c:v>0.66812879999999997</c:v>
                </c:pt>
                <c:pt idx="6">
                  <c:v>0.67887869999999995</c:v>
                </c:pt>
                <c:pt idx="7">
                  <c:v>0.69298890000000002</c:v>
                </c:pt>
                <c:pt idx="8">
                  <c:v>0.79</c:v>
                </c:pt>
              </c:numCache>
            </c:numRef>
          </c:xVal>
          <c:yVal>
            <c:numRef>
              <c:f>'1'!$C$3:$C$11</c:f>
              <c:numCache>
                <c:formatCode>General</c:formatCode>
                <c:ptCount val="9"/>
                <c:pt idx="0">
                  <c:v>1</c:v>
                </c:pt>
                <c:pt idx="1">
                  <c:v>2</c:v>
                </c:pt>
                <c:pt idx="2">
                  <c:v>3</c:v>
                </c:pt>
                <c:pt idx="3">
                  <c:v>4</c:v>
                </c:pt>
                <c:pt idx="4">
                  <c:v>5</c:v>
                </c:pt>
                <c:pt idx="5">
                  <c:v>6</c:v>
                </c:pt>
                <c:pt idx="6">
                  <c:v>7</c:v>
                </c:pt>
                <c:pt idx="7">
                  <c:v>8</c:v>
                </c:pt>
                <c:pt idx="8">
                  <c:v>9</c:v>
                </c:pt>
              </c:numCache>
            </c:numRef>
          </c:yVal>
          <c:smooth val="0"/>
          <c:extLst xmlns:c16r2="http://schemas.microsoft.com/office/drawing/2015/06/chart">
            <c:ext xmlns:c16="http://schemas.microsoft.com/office/drawing/2014/chart" uri="{C3380CC4-5D6E-409C-BE32-E72D297353CC}">
              <c16:uniqueId val="{00000001-2D24-48AC-9134-D0C82CB8B41D}"/>
            </c:ext>
          </c:extLst>
        </c:ser>
        <c:dLbls>
          <c:showLegendKey val="0"/>
          <c:showVal val="0"/>
          <c:showCatName val="0"/>
          <c:showSerName val="0"/>
          <c:showPercent val="0"/>
          <c:showBubbleSize val="0"/>
        </c:dLbls>
        <c:axId val="217937104"/>
        <c:axId val="158837480"/>
      </c:scatterChart>
      <c:catAx>
        <c:axId val="158836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158837088"/>
        <c:crossesAt val="0.60000000000000009"/>
        <c:auto val="1"/>
        <c:lblAlgn val="ctr"/>
        <c:lblOffset val="100"/>
        <c:noMultiLvlLbl val="0"/>
      </c:catAx>
      <c:valAx>
        <c:axId val="158837088"/>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158836696"/>
        <c:crosses val="autoZero"/>
        <c:crossBetween val="midCat"/>
        <c:majorUnit val="0.1"/>
      </c:valAx>
      <c:valAx>
        <c:axId val="158837480"/>
        <c:scaling>
          <c:orientation val="minMax"/>
        </c:scaling>
        <c:delete val="1"/>
        <c:axPos val="r"/>
        <c:numFmt formatCode="General" sourceLinked="1"/>
        <c:majorTickMark val="out"/>
        <c:minorTickMark val="none"/>
        <c:tickLblPos val="nextTo"/>
        <c:crossAx val="217937104"/>
        <c:crosses val="max"/>
        <c:crossBetween val="midCat"/>
      </c:valAx>
      <c:valAx>
        <c:axId val="217937104"/>
        <c:scaling>
          <c:orientation val="minMax"/>
        </c:scaling>
        <c:delete val="1"/>
        <c:axPos val="b"/>
        <c:numFmt formatCode="General" sourceLinked="1"/>
        <c:majorTickMark val="out"/>
        <c:minorTickMark val="none"/>
        <c:tickLblPos val="nextTo"/>
        <c:crossAx val="158837480"/>
        <c:crosses val="autoZero"/>
        <c:crossBetween val="midCat"/>
      </c:valAx>
      <c:spPr>
        <a:noFill/>
        <a:ln>
          <a:noFill/>
        </a:ln>
        <a:effectLst/>
      </c:spPr>
    </c:plotArea>
    <c:plotVisOnly val="1"/>
    <c:dispBlanksAs val="gap"/>
    <c:showDLblsOverMax val="0"/>
  </c:chart>
  <c:spPr>
    <a:solidFill>
      <a:schemeClr val="lt1"/>
    </a:solidFill>
    <a:ln w="15875"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0.57887</cdr:x>
      <cdr:y>0.57546</cdr:y>
    </cdr:from>
    <cdr:to>
      <cdr:x>0.7741</cdr:x>
      <cdr:y>0.64055</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604500" y="2203568"/>
          <a:ext cx="541143" cy="249256"/>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0.55152</cdr:x>
      <cdr:y>0.54291</cdr:y>
    </cdr:from>
    <cdr:to>
      <cdr:x>0.8511</cdr:x>
      <cdr:y>0.60605</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528693" y="2078940"/>
          <a:ext cx="830360" cy="24174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0013BA3-155B-497A-89CE-42CA069A4239}" type="datetimeFigureOut">
              <a:rPr lang="en-GB" smtClean="0"/>
              <a:t>25/06/2018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9E3F43C-F62A-4156-B5F0-0863810C8D39}" type="slidenum">
              <a:rPr lang="en-GB" smtClean="0"/>
              <a:t>‹#›</a:t>
            </a:fld>
            <a:endParaRPr lang="en-GB"/>
          </a:p>
        </p:txBody>
      </p:sp>
    </p:spTree>
    <p:extLst>
      <p:ext uri="{BB962C8B-B14F-4D97-AF65-F5344CB8AC3E}">
        <p14:creationId xmlns:p14="http://schemas.microsoft.com/office/powerpoint/2010/main" val="2193580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093324-A7E4-4EEC-8C52-06623DB9F438}" type="datetimeFigureOut">
              <a:rPr lang="en-GB" smtClean="0"/>
              <a:t>25/06/2018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78CA870-3945-4171-AA72-CDE483A7B9C3}" type="slidenum">
              <a:rPr lang="en-GB" smtClean="0"/>
              <a:t>‹#›</a:t>
            </a:fld>
            <a:endParaRPr lang="en-GB"/>
          </a:p>
        </p:txBody>
      </p:sp>
    </p:spTree>
    <p:extLst>
      <p:ext uri="{BB962C8B-B14F-4D97-AF65-F5344CB8AC3E}">
        <p14:creationId xmlns:p14="http://schemas.microsoft.com/office/powerpoint/2010/main" val="2174912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8CA870-3945-4171-AA72-CDE483A7B9C3}" type="slidenum">
              <a:rPr lang="en-GB" smtClean="0"/>
              <a:t>1</a:t>
            </a:fld>
            <a:endParaRPr lang="en-GB"/>
          </a:p>
        </p:txBody>
      </p:sp>
    </p:spTree>
    <p:extLst>
      <p:ext uri="{BB962C8B-B14F-4D97-AF65-F5344CB8AC3E}">
        <p14:creationId xmlns:p14="http://schemas.microsoft.com/office/powerpoint/2010/main" val="506325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8CA870-3945-4171-AA72-CDE483A7B9C3}" type="slidenum">
              <a:rPr lang="en-GB" smtClean="0"/>
              <a:t>13</a:t>
            </a:fld>
            <a:endParaRPr lang="en-GB"/>
          </a:p>
        </p:txBody>
      </p:sp>
    </p:spTree>
    <p:extLst>
      <p:ext uri="{BB962C8B-B14F-4D97-AF65-F5344CB8AC3E}">
        <p14:creationId xmlns:p14="http://schemas.microsoft.com/office/powerpoint/2010/main" val="336013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8CA870-3945-4171-AA72-CDE483A7B9C3}" type="slidenum">
              <a:rPr lang="en-GB" smtClean="0"/>
              <a:t>2</a:t>
            </a:fld>
            <a:endParaRPr lang="en-GB"/>
          </a:p>
        </p:txBody>
      </p:sp>
    </p:spTree>
    <p:extLst>
      <p:ext uri="{BB962C8B-B14F-4D97-AF65-F5344CB8AC3E}">
        <p14:creationId xmlns:p14="http://schemas.microsoft.com/office/powerpoint/2010/main" val="749196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à"/>
            </a:pPr>
            <a:endParaRPr lang="en-GB" dirty="0"/>
          </a:p>
        </p:txBody>
      </p:sp>
      <p:sp>
        <p:nvSpPr>
          <p:cNvPr id="4" name="Slide Number Placeholder 3"/>
          <p:cNvSpPr>
            <a:spLocks noGrp="1"/>
          </p:cNvSpPr>
          <p:nvPr>
            <p:ph type="sldNum" sz="quarter" idx="10"/>
          </p:nvPr>
        </p:nvSpPr>
        <p:spPr/>
        <p:txBody>
          <a:bodyPr/>
          <a:lstStyle/>
          <a:p>
            <a:fld id="{978CA870-3945-4171-AA72-CDE483A7B9C3}" type="slidenum">
              <a:rPr lang="en-GB" smtClean="0"/>
              <a:t>3</a:t>
            </a:fld>
            <a:endParaRPr lang="en-GB"/>
          </a:p>
        </p:txBody>
      </p:sp>
    </p:spTree>
    <p:extLst>
      <p:ext uri="{BB962C8B-B14F-4D97-AF65-F5344CB8AC3E}">
        <p14:creationId xmlns:p14="http://schemas.microsoft.com/office/powerpoint/2010/main" val="297068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8CA870-3945-4171-AA72-CDE483A7B9C3}" type="slidenum">
              <a:rPr lang="en-GB" smtClean="0"/>
              <a:t>5</a:t>
            </a:fld>
            <a:endParaRPr lang="en-GB"/>
          </a:p>
        </p:txBody>
      </p:sp>
    </p:spTree>
    <p:extLst>
      <p:ext uri="{BB962C8B-B14F-4D97-AF65-F5344CB8AC3E}">
        <p14:creationId xmlns:p14="http://schemas.microsoft.com/office/powerpoint/2010/main" val="2467719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c-statistic values of 0.8–1, 0.7–0.8 and &lt;0.7 to indicate excellent models, good models and models of questionable utility, respectively. </a:t>
            </a:r>
            <a:endParaRPr lang="en-GB" dirty="0"/>
          </a:p>
        </p:txBody>
      </p:sp>
      <p:sp>
        <p:nvSpPr>
          <p:cNvPr id="4" name="Slide Number Placeholder 3"/>
          <p:cNvSpPr>
            <a:spLocks noGrp="1"/>
          </p:cNvSpPr>
          <p:nvPr>
            <p:ph type="sldNum" sz="quarter" idx="10"/>
          </p:nvPr>
        </p:nvSpPr>
        <p:spPr/>
        <p:txBody>
          <a:bodyPr/>
          <a:lstStyle/>
          <a:p>
            <a:fld id="{978CA870-3945-4171-AA72-CDE483A7B9C3}" type="slidenum">
              <a:rPr lang="en-GB" smtClean="0"/>
              <a:t>6</a:t>
            </a:fld>
            <a:endParaRPr lang="en-GB"/>
          </a:p>
        </p:txBody>
      </p:sp>
    </p:spTree>
    <p:extLst>
      <p:ext uri="{BB962C8B-B14F-4D97-AF65-F5344CB8AC3E}">
        <p14:creationId xmlns:p14="http://schemas.microsoft.com/office/powerpoint/2010/main" val="421749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as this is first study, no scores added, but only looked if these type of variables work in LMIC cohort</a:t>
            </a:r>
            <a:endParaRPr lang="en-GB" dirty="0"/>
          </a:p>
        </p:txBody>
      </p:sp>
      <p:sp>
        <p:nvSpPr>
          <p:cNvPr id="4" name="Slide Number Placeholder 3"/>
          <p:cNvSpPr>
            <a:spLocks noGrp="1"/>
          </p:cNvSpPr>
          <p:nvPr>
            <p:ph type="sldNum" sz="quarter" idx="10"/>
          </p:nvPr>
        </p:nvSpPr>
        <p:spPr/>
        <p:txBody>
          <a:bodyPr/>
          <a:lstStyle/>
          <a:p>
            <a:fld id="{978CA870-3945-4171-AA72-CDE483A7B9C3}" type="slidenum">
              <a:rPr lang="en-GB" smtClean="0"/>
              <a:t>7</a:t>
            </a:fld>
            <a:endParaRPr lang="en-GB"/>
          </a:p>
        </p:txBody>
      </p:sp>
    </p:spTree>
    <p:extLst>
      <p:ext uri="{BB962C8B-B14F-4D97-AF65-F5344CB8AC3E}">
        <p14:creationId xmlns:p14="http://schemas.microsoft.com/office/powerpoint/2010/main" val="1371080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8CA870-3945-4171-AA72-CDE483A7B9C3}" type="slidenum">
              <a:rPr lang="en-GB" smtClean="0"/>
              <a:t>8</a:t>
            </a:fld>
            <a:endParaRPr lang="en-GB"/>
          </a:p>
        </p:txBody>
      </p:sp>
    </p:spTree>
    <p:extLst>
      <p:ext uri="{BB962C8B-B14F-4D97-AF65-F5344CB8AC3E}">
        <p14:creationId xmlns:p14="http://schemas.microsoft.com/office/powerpoint/2010/main" val="3363441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8CA870-3945-4171-AA72-CDE483A7B9C3}" type="slidenum">
              <a:rPr lang="en-GB" smtClean="0"/>
              <a:t>9</a:t>
            </a:fld>
            <a:endParaRPr lang="en-GB"/>
          </a:p>
        </p:txBody>
      </p:sp>
    </p:spTree>
    <p:extLst>
      <p:ext uri="{BB962C8B-B14F-4D97-AF65-F5344CB8AC3E}">
        <p14:creationId xmlns:p14="http://schemas.microsoft.com/office/powerpoint/2010/main" val="147656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8CA870-3945-4171-AA72-CDE483A7B9C3}" type="slidenum">
              <a:rPr lang="en-GB" smtClean="0"/>
              <a:t>10</a:t>
            </a:fld>
            <a:endParaRPr lang="en-GB"/>
          </a:p>
        </p:txBody>
      </p:sp>
    </p:spTree>
    <p:extLst>
      <p:ext uri="{BB962C8B-B14F-4D97-AF65-F5344CB8AC3E}">
        <p14:creationId xmlns:p14="http://schemas.microsoft.com/office/powerpoint/2010/main" val="410352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242017-D5B8-463E-86E5-0E8CA514E1DD}"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7C9A33-7B2D-41BD-AD2C-A2656573929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14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242017-D5B8-463E-86E5-0E8CA514E1DD}"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7C9A33-7B2D-41BD-AD2C-A26565739292}" type="slidenum">
              <a:rPr lang="en-GB" smtClean="0"/>
              <a:t>‹#›</a:t>
            </a:fld>
            <a:endParaRPr lang="en-GB"/>
          </a:p>
        </p:txBody>
      </p:sp>
    </p:spTree>
    <p:extLst>
      <p:ext uri="{BB962C8B-B14F-4D97-AF65-F5344CB8AC3E}">
        <p14:creationId xmlns:p14="http://schemas.microsoft.com/office/powerpoint/2010/main" val="334010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242017-D5B8-463E-86E5-0E8CA514E1DD}"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7C9A33-7B2D-41BD-AD2C-A26565739292}" type="slidenum">
              <a:rPr lang="en-GB" smtClean="0"/>
              <a:t>‹#›</a:t>
            </a:fld>
            <a:endParaRPr lang="en-GB"/>
          </a:p>
        </p:txBody>
      </p:sp>
    </p:spTree>
    <p:extLst>
      <p:ext uri="{BB962C8B-B14F-4D97-AF65-F5344CB8AC3E}">
        <p14:creationId xmlns:p14="http://schemas.microsoft.com/office/powerpoint/2010/main" val="227346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242017-D5B8-463E-86E5-0E8CA514E1DD}"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7C9A33-7B2D-41BD-AD2C-A26565739292}" type="slidenum">
              <a:rPr lang="en-GB" smtClean="0"/>
              <a:t>‹#›</a:t>
            </a:fld>
            <a:endParaRPr lang="en-GB"/>
          </a:p>
        </p:txBody>
      </p:sp>
    </p:spTree>
    <p:extLst>
      <p:ext uri="{BB962C8B-B14F-4D97-AF65-F5344CB8AC3E}">
        <p14:creationId xmlns:p14="http://schemas.microsoft.com/office/powerpoint/2010/main" val="3629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242017-D5B8-463E-86E5-0E8CA514E1DD}"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7C9A33-7B2D-41BD-AD2C-A2656573929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84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242017-D5B8-463E-86E5-0E8CA514E1DD}" type="datetimeFigureOut">
              <a:rPr lang="en-GB" smtClean="0"/>
              <a:t>25/06/2018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7C9A33-7B2D-41BD-AD2C-A26565739292}" type="slidenum">
              <a:rPr lang="en-GB" smtClean="0"/>
              <a:t>‹#›</a:t>
            </a:fld>
            <a:endParaRPr lang="en-GB"/>
          </a:p>
        </p:txBody>
      </p:sp>
    </p:spTree>
    <p:extLst>
      <p:ext uri="{BB962C8B-B14F-4D97-AF65-F5344CB8AC3E}">
        <p14:creationId xmlns:p14="http://schemas.microsoft.com/office/powerpoint/2010/main" val="3669191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242017-D5B8-463E-86E5-0E8CA514E1DD}" type="datetimeFigureOut">
              <a:rPr lang="en-GB" smtClean="0"/>
              <a:t>25/06/2018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7C9A33-7B2D-41BD-AD2C-A26565739292}" type="slidenum">
              <a:rPr lang="en-GB" smtClean="0"/>
              <a:t>‹#›</a:t>
            </a:fld>
            <a:endParaRPr lang="en-GB"/>
          </a:p>
        </p:txBody>
      </p:sp>
    </p:spTree>
    <p:extLst>
      <p:ext uri="{BB962C8B-B14F-4D97-AF65-F5344CB8AC3E}">
        <p14:creationId xmlns:p14="http://schemas.microsoft.com/office/powerpoint/2010/main" val="120191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242017-D5B8-463E-86E5-0E8CA514E1DD}" type="datetimeFigureOut">
              <a:rPr lang="en-GB" smtClean="0"/>
              <a:t>25/06/2018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7C9A33-7B2D-41BD-AD2C-A26565739292}" type="slidenum">
              <a:rPr lang="en-GB" smtClean="0"/>
              <a:t>‹#›</a:t>
            </a:fld>
            <a:endParaRPr lang="en-GB"/>
          </a:p>
        </p:txBody>
      </p:sp>
    </p:spTree>
    <p:extLst>
      <p:ext uri="{BB962C8B-B14F-4D97-AF65-F5344CB8AC3E}">
        <p14:creationId xmlns:p14="http://schemas.microsoft.com/office/powerpoint/2010/main" val="74303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2242017-D5B8-463E-86E5-0E8CA514E1DD}" type="datetimeFigureOut">
              <a:rPr lang="en-GB" smtClean="0"/>
              <a:t>25/06/2018</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C67C9A33-7B2D-41BD-AD2C-A26565739292}" type="slidenum">
              <a:rPr lang="en-GB" smtClean="0"/>
              <a:t>‹#›</a:t>
            </a:fld>
            <a:endParaRPr lang="en-GB"/>
          </a:p>
        </p:txBody>
      </p:sp>
    </p:spTree>
    <p:extLst>
      <p:ext uri="{BB962C8B-B14F-4D97-AF65-F5344CB8AC3E}">
        <p14:creationId xmlns:p14="http://schemas.microsoft.com/office/powerpoint/2010/main" val="393920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2242017-D5B8-463E-86E5-0E8CA514E1DD}" type="datetimeFigureOut">
              <a:rPr lang="en-GB" smtClean="0"/>
              <a:t>25/06/2018</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7C9A33-7B2D-41BD-AD2C-A26565739292}" type="slidenum">
              <a:rPr lang="en-GB" smtClean="0"/>
              <a:t>‹#›</a:t>
            </a:fld>
            <a:endParaRPr lang="en-GB"/>
          </a:p>
        </p:txBody>
      </p:sp>
    </p:spTree>
    <p:extLst>
      <p:ext uri="{BB962C8B-B14F-4D97-AF65-F5344CB8AC3E}">
        <p14:creationId xmlns:p14="http://schemas.microsoft.com/office/powerpoint/2010/main" val="2577661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42017-D5B8-463E-86E5-0E8CA514E1DD}" type="datetimeFigureOut">
              <a:rPr lang="en-GB" smtClean="0"/>
              <a:t>25/06/2018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7C9A33-7B2D-41BD-AD2C-A26565739292}" type="slidenum">
              <a:rPr lang="en-GB" smtClean="0"/>
              <a:t>‹#›</a:t>
            </a:fld>
            <a:endParaRPr lang="en-GB"/>
          </a:p>
        </p:txBody>
      </p:sp>
    </p:spTree>
    <p:extLst>
      <p:ext uri="{BB962C8B-B14F-4D97-AF65-F5344CB8AC3E}">
        <p14:creationId xmlns:p14="http://schemas.microsoft.com/office/powerpoint/2010/main" val="1878743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2242017-D5B8-463E-86E5-0E8CA514E1DD}" type="datetimeFigureOut">
              <a:rPr lang="en-GB" smtClean="0"/>
              <a:t>25/06/2018</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67C9A33-7B2D-41BD-AD2C-A2656573929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7564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9.xml"/><Relationship Id="rId7"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chart" Target="../charts/chart10.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chart" Target="../charts/char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5.xml"/><Relationship Id="rId7"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chart" Target="../charts/char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763707"/>
            <a:ext cx="10058400" cy="3566160"/>
          </a:xfrm>
        </p:spPr>
        <p:txBody>
          <a:bodyPr>
            <a:normAutofit/>
          </a:bodyPr>
          <a:lstStyle/>
          <a:p>
            <a:r>
              <a:rPr lang="en-GB" sz="4800" dirty="0">
                <a:latin typeface="Times New Roman" panose="02020603050405020304" pitchFamily="18" charset="0"/>
                <a:cs typeface="Times New Roman" panose="02020603050405020304" pitchFamily="18" charset="0"/>
              </a:rPr>
              <a:t>Dementia risk model validation in low and middle income </a:t>
            </a:r>
            <a:r>
              <a:rPr lang="en-GB" sz="4800" dirty="0" smtClean="0">
                <a:latin typeface="Times New Roman" panose="02020603050405020304" pitchFamily="18" charset="0"/>
                <a:cs typeface="Times New Roman" panose="02020603050405020304" pitchFamily="18" charset="0"/>
              </a:rPr>
              <a:t>countries</a:t>
            </a:r>
            <a:endParaRPr lang="en-GB" sz="4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GB" dirty="0">
                <a:solidFill>
                  <a:schemeClr val="tx1"/>
                </a:solidFill>
                <a:latin typeface="Times New Roman" panose="02020603050405020304" pitchFamily="18" charset="0"/>
                <a:cs typeface="Times New Roman" panose="02020603050405020304" pitchFamily="18" charset="0"/>
              </a:rPr>
              <a:t>The 10/66 study</a:t>
            </a:r>
          </a:p>
        </p:txBody>
      </p:sp>
      <p:pic>
        <p:nvPicPr>
          <p:cNvPr id="4" name="Picture 3"/>
          <p:cNvPicPr>
            <a:picLocks noChangeAspect="1"/>
          </p:cNvPicPr>
          <p:nvPr/>
        </p:nvPicPr>
        <p:blipFill>
          <a:blip r:embed="rId3"/>
          <a:stretch>
            <a:fillRect/>
          </a:stretch>
        </p:blipFill>
        <p:spPr>
          <a:xfrm>
            <a:off x="452781" y="426781"/>
            <a:ext cx="2949302" cy="1394027"/>
          </a:xfrm>
          <a:prstGeom prst="rect">
            <a:avLst/>
          </a:prstGeom>
        </p:spPr>
      </p:pic>
      <p:sp>
        <p:nvSpPr>
          <p:cNvPr id="7" name="TextBox 6"/>
          <p:cNvSpPr txBox="1"/>
          <p:nvPr/>
        </p:nvSpPr>
        <p:spPr>
          <a:xfrm>
            <a:off x="1100051" y="5086570"/>
            <a:ext cx="6645897" cy="954107"/>
          </a:xfrm>
          <a:prstGeom prst="rect">
            <a:avLst/>
          </a:prstGeom>
          <a:noFill/>
        </p:spPr>
        <p:txBody>
          <a:bodyPr wrap="square" rtlCol="0">
            <a:spAutoFit/>
          </a:bodyPr>
          <a:lstStyle/>
          <a:p>
            <a:r>
              <a:rPr lang="en-GB" sz="1400" dirty="0" smtClean="0">
                <a:latin typeface="Times New Roman" panose="02020603050405020304" pitchFamily="18" charset="0"/>
                <a:cs typeface="Times New Roman" panose="02020603050405020304" pitchFamily="18" charset="0"/>
              </a:rPr>
              <a:t>Authors: Carla van Aller, MSc, Dr Matthew </a:t>
            </a:r>
            <a:r>
              <a:rPr lang="en-GB" sz="1400" dirty="0" err="1" smtClean="0">
                <a:latin typeface="Times New Roman" panose="02020603050405020304" pitchFamily="18" charset="0"/>
                <a:cs typeface="Times New Roman" panose="02020603050405020304" pitchFamily="18" charset="0"/>
              </a:rPr>
              <a:t>Prina</a:t>
            </a:r>
            <a:r>
              <a:rPr lang="en-GB" sz="1400" dirty="0" smtClean="0">
                <a:latin typeface="Times New Roman" panose="02020603050405020304" pitchFamily="18" charset="0"/>
                <a:cs typeface="Times New Roman" panose="02020603050405020304" pitchFamily="18" charset="0"/>
              </a:rPr>
              <a:t>, Dr Mario </a:t>
            </a:r>
            <a:r>
              <a:rPr lang="en-GB" sz="1400" dirty="0" err="1" smtClean="0">
                <a:latin typeface="Times New Roman" panose="02020603050405020304" pitchFamily="18" charset="0"/>
                <a:cs typeface="Times New Roman" panose="02020603050405020304" pitchFamily="18" charset="0"/>
              </a:rPr>
              <a:t>Siervo</a:t>
            </a:r>
            <a:r>
              <a:rPr lang="en-GB" sz="1400" dirty="0" smtClean="0">
                <a:latin typeface="Times New Roman" panose="02020603050405020304" pitchFamily="18" charset="0"/>
                <a:cs typeface="Times New Roman" panose="02020603050405020304" pitchFamily="18" charset="0"/>
              </a:rPr>
              <a:t>, Dr William K. </a:t>
            </a:r>
            <a:r>
              <a:rPr lang="en-GB" sz="1400" dirty="0" err="1" smtClean="0">
                <a:latin typeface="Times New Roman" panose="02020603050405020304" pitchFamily="18" charset="0"/>
                <a:cs typeface="Times New Roman" panose="02020603050405020304" pitchFamily="18" charset="0"/>
              </a:rPr>
              <a:t>Gray</a:t>
            </a:r>
            <a:r>
              <a:rPr lang="en-GB" sz="1400" dirty="0" smtClean="0">
                <a:latin typeface="Times New Roman" panose="02020603050405020304" pitchFamily="18" charset="0"/>
                <a:cs typeface="Times New Roman" panose="02020603050405020304" pitchFamily="18" charset="0"/>
              </a:rPr>
              <a:t>, Prof Louise Robinson, Dr Blossom CM Stephan</a:t>
            </a:r>
          </a:p>
          <a:p>
            <a:endParaRPr lang="en-GB" sz="1400" dirty="0">
              <a:latin typeface="Times New Roman" panose="02020603050405020304" pitchFamily="18" charset="0"/>
              <a:cs typeface="Times New Roman" panose="02020603050405020304" pitchFamily="18" charset="0"/>
            </a:endParaRPr>
          </a:p>
          <a:p>
            <a:r>
              <a:rPr lang="en-GB" sz="1400" dirty="0" smtClean="0">
                <a:latin typeface="Times New Roman" panose="02020603050405020304" pitchFamily="18" charset="0"/>
                <a:cs typeface="Times New Roman" panose="02020603050405020304" pitchFamily="18" charset="0"/>
              </a:rPr>
              <a:t>On behalf of the </a:t>
            </a:r>
            <a:r>
              <a:rPr lang="en-GB" sz="1400" dirty="0" err="1" smtClean="0">
                <a:latin typeface="Times New Roman" panose="02020603050405020304" pitchFamily="18" charset="0"/>
                <a:cs typeface="Times New Roman" panose="02020603050405020304" pitchFamily="18" charset="0"/>
              </a:rPr>
              <a:t>DePEC</a:t>
            </a:r>
            <a:r>
              <a:rPr lang="en-GB" sz="1400" dirty="0" smtClean="0">
                <a:latin typeface="Times New Roman" panose="02020603050405020304" pitchFamily="18" charset="0"/>
                <a:cs typeface="Times New Roman" panose="02020603050405020304" pitchFamily="18" charset="0"/>
              </a:rPr>
              <a:t> project team.</a:t>
            </a:r>
            <a:endParaRPr lang="en-GB" sz="1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7823345" y="4512442"/>
            <a:ext cx="1734532" cy="1528235"/>
          </a:xfrm>
          <a:prstGeom prst="rect">
            <a:avLst/>
          </a:prstGeom>
        </p:spPr>
      </p:pic>
    </p:spTree>
    <p:extLst>
      <p:ext uri="{BB962C8B-B14F-4D97-AF65-F5344CB8AC3E}">
        <p14:creationId xmlns:p14="http://schemas.microsoft.com/office/powerpoint/2010/main" val="1907362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4339" y="389137"/>
            <a:ext cx="11876173" cy="530116"/>
          </a:xfrm>
        </p:spPr>
        <p:txBody>
          <a:bodyPr anchor="t" anchorCtr="0">
            <a:normAutofit/>
          </a:bodyPr>
          <a:lstStyle/>
          <a:p>
            <a:r>
              <a:rPr lang="en-GB" sz="3200" dirty="0">
                <a:solidFill>
                  <a:schemeClr val="tx1"/>
                </a:solidFill>
                <a:latin typeface="Times New Roman" panose="02020603050405020304" pitchFamily="18" charset="0"/>
                <a:cs typeface="Times New Roman" panose="02020603050405020304" pitchFamily="18" charset="0"/>
              </a:rPr>
              <a:t>Harrell’s C statistic and 95%CI for dementia risk prediction models</a:t>
            </a:r>
          </a:p>
        </p:txBody>
      </p:sp>
      <p:graphicFrame>
        <p:nvGraphicFramePr>
          <p:cNvPr id="16" name="Chart 15"/>
          <p:cNvGraphicFramePr/>
          <p:nvPr>
            <p:extLst>
              <p:ext uri="{D42A27DB-BD31-4B8C-83A1-F6EECF244321}">
                <p14:modId xmlns:p14="http://schemas.microsoft.com/office/powerpoint/2010/main" val="3323729135"/>
              </p:ext>
            </p:extLst>
          </p:nvPr>
        </p:nvGraphicFramePr>
        <p:xfrm>
          <a:off x="254339" y="1098880"/>
          <a:ext cx="2780305" cy="3829224"/>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stretch>
            <a:fillRect/>
          </a:stretch>
        </p:blipFill>
        <p:spPr>
          <a:xfrm>
            <a:off x="1505709" y="4223879"/>
            <a:ext cx="455437" cy="227806"/>
          </a:xfrm>
          <a:prstGeom prst="rect">
            <a:avLst/>
          </a:prstGeom>
        </p:spPr>
      </p:pic>
      <p:graphicFrame>
        <p:nvGraphicFramePr>
          <p:cNvPr id="17" name="Chart 16"/>
          <p:cNvGraphicFramePr/>
          <p:nvPr>
            <p:extLst>
              <p:ext uri="{D42A27DB-BD31-4B8C-83A1-F6EECF244321}">
                <p14:modId xmlns:p14="http://schemas.microsoft.com/office/powerpoint/2010/main" val="520219418"/>
              </p:ext>
            </p:extLst>
          </p:nvPr>
        </p:nvGraphicFramePr>
        <p:xfrm>
          <a:off x="3247846" y="1098880"/>
          <a:ext cx="2771775" cy="3829224"/>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8"/>
          <p:cNvPicPr>
            <a:picLocks noChangeAspect="1"/>
          </p:cNvPicPr>
          <p:nvPr/>
        </p:nvPicPr>
        <p:blipFill>
          <a:blip r:embed="rId6"/>
          <a:stretch>
            <a:fillRect/>
          </a:stretch>
        </p:blipFill>
        <p:spPr>
          <a:xfrm>
            <a:off x="4460105" y="4321670"/>
            <a:ext cx="547868" cy="190675"/>
          </a:xfrm>
          <a:prstGeom prst="rect">
            <a:avLst/>
          </a:prstGeom>
        </p:spPr>
      </p:pic>
      <p:graphicFrame>
        <p:nvGraphicFramePr>
          <p:cNvPr id="18" name="Chart 17"/>
          <p:cNvGraphicFramePr/>
          <p:nvPr>
            <p:extLst>
              <p:ext uri="{D42A27DB-BD31-4B8C-83A1-F6EECF244321}">
                <p14:modId xmlns:p14="http://schemas.microsoft.com/office/powerpoint/2010/main" val="249260743"/>
              </p:ext>
            </p:extLst>
          </p:nvPr>
        </p:nvGraphicFramePr>
        <p:xfrm>
          <a:off x="6228356" y="1098880"/>
          <a:ext cx="2771775" cy="382922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Chart 19"/>
          <p:cNvGraphicFramePr/>
          <p:nvPr>
            <p:extLst>
              <p:ext uri="{D42A27DB-BD31-4B8C-83A1-F6EECF244321}">
                <p14:modId xmlns:p14="http://schemas.microsoft.com/office/powerpoint/2010/main" val="3649601545"/>
              </p:ext>
            </p:extLst>
          </p:nvPr>
        </p:nvGraphicFramePr>
        <p:xfrm>
          <a:off x="9208866" y="1098880"/>
          <a:ext cx="2771775" cy="3829224"/>
        </p:xfrm>
        <a:graphic>
          <a:graphicData uri="http://schemas.openxmlformats.org/drawingml/2006/chart">
            <c:chart xmlns:c="http://schemas.openxmlformats.org/drawingml/2006/chart" xmlns:r="http://schemas.openxmlformats.org/officeDocument/2006/relationships" r:id="rId8"/>
          </a:graphicData>
        </a:graphic>
      </p:graphicFrame>
      <p:pic>
        <p:nvPicPr>
          <p:cNvPr id="11" name="Picture 10"/>
          <p:cNvPicPr>
            <a:picLocks noChangeAspect="1"/>
          </p:cNvPicPr>
          <p:nvPr/>
        </p:nvPicPr>
        <p:blipFill>
          <a:blip r:embed="rId6"/>
          <a:stretch>
            <a:fillRect/>
          </a:stretch>
        </p:blipFill>
        <p:spPr>
          <a:xfrm>
            <a:off x="10521190" y="4244438"/>
            <a:ext cx="425483" cy="241905"/>
          </a:xfrm>
          <a:prstGeom prst="rect">
            <a:avLst/>
          </a:prstGeom>
        </p:spPr>
      </p:pic>
      <p:sp>
        <p:nvSpPr>
          <p:cNvPr id="19" name="Rectangle 18"/>
          <p:cNvSpPr/>
          <p:nvPr/>
        </p:nvSpPr>
        <p:spPr>
          <a:xfrm>
            <a:off x="254339" y="5107731"/>
            <a:ext cx="2424031" cy="276999"/>
          </a:xfrm>
          <a:prstGeom prst="rect">
            <a:avLst/>
          </a:prstGeom>
        </p:spPr>
        <p:txBody>
          <a:bodyPr wrap="square">
            <a:spAutoFit/>
          </a:bodyPr>
          <a:lstStyle/>
          <a:p>
            <a:r>
              <a:rPr lang="en-GB" sz="1200" b="1" dirty="0" smtClean="0">
                <a:latin typeface="Times New Roman" panose="02020603050405020304" pitchFamily="18" charset="0"/>
                <a:cs typeface="Times New Roman" panose="02020603050405020304" pitchFamily="18" charset="0"/>
              </a:rPr>
              <a:t>China: 0.70 </a:t>
            </a:r>
            <a:r>
              <a:rPr lang="en-GB" sz="1200" b="1" dirty="0">
                <a:latin typeface="Times New Roman" panose="02020603050405020304" pitchFamily="18" charset="0"/>
                <a:cs typeface="Times New Roman" panose="02020603050405020304" pitchFamily="18" charset="0"/>
              </a:rPr>
              <a:t>(0.66 - 0.73), n=1,832</a:t>
            </a:r>
          </a:p>
        </p:txBody>
      </p:sp>
      <p:sp>
        <p:nvSpPr>
          <p:cNvPr id="21" name="Rectangle 20"/>
          <p:cNvSpPr/>
          <p:nvPr/>
        </p:nvSpPr>
        <p:spPr>
          <a:xfrm>
            <a:off x="3324201" y="5107730"/>
            <a:ext cx="2619063" cy="276999"/>
          </a:xfrm>
          <a:prstGeom prst="rect">
            <a:avLst/>
          </a:prstGeom>
        </p:spPr>
        <p:txBody>
          <a:bodyPr wrap="square">
            <a:spAutoFit/>
          </a:bodyPr>
          <a:lstStyle/>
          <a:p>
            <a:r>
              <a:rPr lang="en-GB" sz="1200" b="1" dirty="0" smtClean="0">
                <a:latin typeface="Times New Roman" panose="02020603050405020304" pitchFamily="18" charset="0"/>
                <a:cs typeface="Times New Roman" panose="02020603050405020304" pitchFamily="18" charset="0"/>
              </a:rPr>
              <a:t>China: 0.70 </a:t>
            </a:r>
            <a:r>
              <a:rPr lang="en-GB" sz="1200" b="1" dirty="0">
                <a:latin typeface="Times New Roman" panose="02020603050405020304" pitchFamily="18" charset="0"/>
                <a:cs typeface="Times New Roman" panose="02020603050405020304" pitchFamily="18" charset="0"/>
              </a:rPr>
              <a:t>(0.67 - 0.74), n=1,831</a:t>
            </a:r>
          </a:p>
        </p:txBody>
      </p:sp>
      <p:sp>
        <p:nvSpPr>
          <p:cNvPr id="22" name="Rectangle 21"/>
          <p:cNvSpPr/>
          <p:nvPr/>
        </p:nvSpPr>
        <p:spPr>
          <a:xfrm>
            <a:off x="6228356" y="5107729"/>
            <a:ext cx="1897943" cy="276999"/>
          </a:xfrm>
          <a:prstGeom prst="rect">
            <a:avLst/>
          </a:prstGeom>
        </p:spPr>
        <p:txBody>
          <a:bodyPr wrap="square">
            <a:spAutoFit/>
          </a:bodyPr>
          <a:lstStyle/>
          <a:p>
            <a:r>
              <a:rPr lang="en-GB" sz="1200" b="1" dirty="0" smtClean="0">
                <a:latin typeface="Times New Roman" panose="02020603050405020304" pitchFamily="18" charset="0"/>
                <a:cs typeface="Times New Roman" panose="02020603050405020304" pitchFamily="18" charset="0"/>
              </a:rPr>
              <a:t>China: n=0</a:t>
            </a:r>
            <a:endParaRPr lang="en-GB" sz="1200" b="1" dirty="0">
              <a:latin typeface="Times New Roman" panose="02020603050405020304" pitchFamily="18" charset="0"/>
              <a:cs typeface="Times New Roman" panose="02020603050405020304" pitchFamily="18" charset="0"/>
            </a:endParaRPr>
          </a:p>
        </p:txBody>
      </p:sp>
      <p:sp>
        <p:nvSpPr>
          <p:cNvPr id="23" name="Rectangle 22"/>
          <p:cNvSpPr/>
          <p:nvPr/>
        </p:nvSpPr>
        <p:spPr>
          <a:xfrm>
            <a:off x="9208866" y="5107728"/>
            <a:ext cx="2407270" cy="276999"/>
          </a:xfrm>
          <a:prstGeom prst="rect">
            <a:avLst/>
          </a:prstGeom>
        </p:spPr>
        <p:txBody>
          <a:bodyPr wrap="square">
            <a:spAutoFit/>
          </a:bodyPr>
          <a:lstStyle/>
          <a:p>
            <a:r>
              <a:rPr lang="en-GB" sz="1200" b="1" dirty="0" smtClean="0">
                <a:latin typeface="Times New Roman" panose="02020603050405020304" pitchFamily="18" charset="0"/>
                <a:cs typeface="Times New Roman" panose="02020603050405020304" pitchFamily="18" charset="0"/>
              </a:rPr>
              <a:t>China: 0.71 </a:t>
            </a:r>
            <a:r>
              <a:rPr lang="en-GB" sz="1200" b="1" dirty="0">
                <a:latin typeface="Times New Roman" panose="02020603050405020304" pitchFamily="18" charset="0"/>
                <a:cs typeface="Times New Roman" panose="02020603050405020304" pitchFamily="18" charset="0"/>
              </a:rPr>
              <a:t>(0.68 - 0.75), n=1,818</a:t>
            </a:r>
          </a:p>
        </p:txBody>
      </p:sp>
    </p:spTree>
    <p:extLst>
      <p:ext uri="{BB962C8B-B14F-4D97-AF65-F5344CB8AC3E}">
        <p14:creationId xmlns:p14="http://schemas.microsoft.com/office/powerpoint/2010/main" val="580492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Times New Roman" panose="02020603050405020304" pitchFamily="18" charset="0"/>
                <a:cs typeface="Times New Roman" panose="02020603050405020304" pitchFamily="18" charset="0"/>
              </a:rPr>
              <a:t>Cohort characteristics </a:t>
            </a:r>
            <a:endParaRPr lang="en-GB"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7714710"/>
              </p:ext>
            </p:extLst>
          </p:nvPr>
        </p:nvGraphicFramePr>
        <p:xfrm>
          <a:off x="1097280" y="2473725"/>
          <a:ext cx="9734787" cy="2545749"/>
        </p:xfrm>
        <a:graphic>
          <a:graphicData uri="http://schemas.openxmlformats.org/drawingml/2006/table">
            <a:tbl>
              <a:tblPr>
                <a:tableStyleId>{21E4AEA4-8DFA-4A89-87EB-49C32662AFE0}</a:tableStyleId>
              </a:tblPr>
              <a:tblGrid>
                <a:gridCol w="3552541"/>
                <a:gridCol w="2110902"/>
                <a:gridCol w="1679827"/>
                <a:gridCol w="1242174"/>
                <a:gridCol w="1149343"/>
              </a:tblGrid>
              <a:tr h="837881">
                <a:tc>
                  <a:txBody>
                    <a:bodyPr/>
                    <a:lstStyle/>
                    <a:p>
                      <a:pPr algn="ctr" fontAlgn="ct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GB" sz="1600" b="1" u="none" strike="noStrike">
                          <a:effectLst/>
                          <a:latin typeface="Times New Roman" panose="02020603050405020304" pitchFamily="18" charset="0"/>
                          <a:cs typeface="Times New Roman" panose="02020603050405020304" pitchFamily="18" charset="0"/>
                        </a:rPr>
                        <a:t>Complete 10/66 dataset</a:t>
                      </a:r>
                      <a:endParaRPr lang="en-GB"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GB" sz="1600" b="1" u="none" strike="noStrike" dirty="0">
                          <a:effectLst/>
                          <a:latin typeface="Times New Roman" panose="02020603050405020304" pitchFamily="18" charset="0"/>
                          <a:cs typeface="Times New Roman" panose="02020603050405020304" pitchFamily="18" charset="0"/>
                        </a:rPr>
                        <a:t>Dominican Republic</a:t>
                      </a:r>
                      <a:endParaRPr lang="en-GB"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GB" sz="1600" b="1" u="none" strike="noStrike" dirty="0">
                          <a:effectLst/>
                          <a:latin typeface="Times New Roman" panose="02020603050405020304" pitchFamily="18" charset="0"/>
                          <a:cs typeface="Times New Roman" panose="02020603050405020304" pitchFamily="18" charset="0"/>
                        </a:rPr>
                        <a:t>Peru</a:t>
                      </a:r>
                      <a:endParaRPr lang="en-GB"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GB" sz="1600" b="1" u="none" strike="noStrike" dirty="0">
                          <a:effectLst/>
                          <a:latin typeface="Times New Roman" panose="02020603050405020304" pitchFamily="18" charset="0"/>
                          <a:cs typeface="Times New Roman" panose="02020603050405020304" pitchFamily="18" charset="0"/>
                        </a:rPr>
                        <a:t>China</a:t>
                      </a:r>
                      <a:endParaRPr lang="en-GB"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26967">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Sample size </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GB" sz="1600" b="0" i="0" u="none" strike="noStrike" dirty="0" smtClean="0">
                          <a:solidFill>
                            <a:srgbClr val="000000"/>
                          </a:solidFill>
                          <a:effectLst/>
                          <a:latin typeface="Times New Roman" panose="02020603050405020304" pitchFamily="18" charset="0"/>
                          <a:cs typeface="Times New Roman" panose="02020603050405020304" pitchFamily="18" charset="0"/>
                        </a:rPr>
                        <a:t>13,483</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GB" sz="1600" u="none" strike="noStrike" dirty="0" smtClean="0">
                          <a:effectLst/>
                          <a:latin typeface="Times New Roman" panose="02020603050405020304" pitchFamily="18" charset="0"/>
                          <a:cs typeface="Times New Roman" panose="02020603050405020304" pitchFamily="18" charset="0"/>
                        </a:rPr>
                        <a:t>1,441</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GB" sz="1600" u="none" strike="noStrike" dirty="0" smtClean="0">
                          <a:effectLst/>
                          <a:latin typeface="Times New Roman" panose="02020603050405020304" pitchFamily="18" charset="0"/>
                          <a:cs typeface="Times New Roman" panose="02020603050405020304" pitchFamily="18" charset="0"/>
                        </a:rPr>
                        <a:t>1,323</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GB" sz="1600" u="none" strike="noStrike" dirty="0" smtClean="0">
                          <a:effectLst/>
                          <a:latin typeface="Times New Roman" panose="02020603050405020304" pitchFamily="18" charset="0"/>
                          <a:cs typeface="Times New Roman" panose="02020603050405020304" pitchFamily="18" charset="0"/>
                        </a:rPr>
                        <a:t>1,832</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r>
              <a:tr h="426967">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Median follow-up </a:t>
                      </a:r>
                      <a:r>
                        <a:rPr lang="en-GB" sz="1600" u="none" strike="noStrike" dirty="0" smtClean="0">
                          <a:effectLst/>
                          <a:latin typeface="Times New Roman" panose="02020603050405020304" pitchFamily="18" charset="0"/>
                          <a:cs typeface="Times New Roman" panose="02020603050405020304" pitchFamily="18" charset="0"/>
                        </a:rPr>
                        <a:t>time</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GB" sz="1600" b="0" i="0" u="none" strike="noStrike" dirty="0" smtClean="0">
                          <a:solidFill>
                            <a:schemeClr val="dk1"/>
                          </a:solidFill>
                          <a:effectLst/>
                          <a:latin typeface="Times New Roman" panose="02020603050405020304" pitchFamily="18" charset="0"/>
                          <a:cs typeface="Times New Roman" panose="02020603050405020304" pitchFamily="18" charset="0"/>
                        </a:rPr>
                        <a:t>4</a:t>
                      </a:r>
                      <a:r>
                        <a:rPr lang="en-GB" sz="1600" b="0" i="0" u="none" strike="noStrike" baseline="0" dirty="0" smtClean="0">
                          <a:solidFill>
                            <a:schemeClr val="dk1"/>
                          </a:solidFill>
                          <a:effectLst/>
                          <a:latin typeface="Times New Roman" panose="02020603050405020304" pitchFamily="18" charset="0"/>
                          <a:cs typeface="Times New Roman" panose="02020603050405020304" pitchFamily="18" charset="0"/>
                        </a:rPr>
                        <a:t> years</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GB" sz="1600" u="none" strike="noStrike" dirty="0" smtClean="0">
                          <a:effectLst/>
                          <a:latin typeface="Times New Roman" panose="02020603050405020304" pitchFamily="18" charset="0"/>
                          <a:cs typeface="Times New Roman" panose="02020603050405020304" pitchFamily="18" charset="0"/>
                        </a:rPr>
                        <a:t>5 years</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GB" sz="1600" u="none" strike="noStrike" dirty="0" smtClean="0">
                          <a:effectLst/>
                          <a:latin typeface="Times New Roman" panose="02020603050405020304" pitchFamily="18" charset="0"/>
                          <a:cs typeface="Times New Roman" panose="02020603050405020304" pitchFamily="18" charset="0"/>
                        </a:rPr>
                        <a:t>3 years </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GB" sz="1600" u="none" strike="noStrike" dirty="0" smtClean="0">
                          <a:effectLst/>
                          <a:latin typeface="Times New Roman" panose="02020603050405020304" pitchFamily="18" charset="0"/>
                          <a:cs typeface="Times New Roman" panose="02020603050405020304" pitchFamily="18" charset="0"/>
                        </a:rPr>
                        <a:t>5</a:t>
                      </a:r>
                      <a:r>
                        <a:rPr lang="en-GB" sz="1600" u="none" strike="noStrike" baseline="0" dirty="0" smtClean="0">
                          <a:effectLst/>
                          <a:latin typeface="Times New Roman" panose="02020603050405020304" pitchFamily="18" charset="0"/>
                          <a:cs typeface="Times New Roman" panose="02020603050405020304" pitchFamily="18" charset="0"/>
                        </a:rPr>
                        <a:t> years</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r>
              <a:tr h="426967">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Dementia at follow-up, n </a:t>
                      </a:r>
                      <a:r>
                        <a:rPr lang="en-GB" sz="1600" u="none" strike="noStrike" dirty="0" smtClean="0">
                          <a:effectLst/>
                          <a:latin typeface="Times New Roman" panose="02020603050405020304" pitchFamily="18" charset="0"/>
                          <a:cs typeface="Times New Roman" panose="02020603050405020304" pitchFamily="18" charset="0"/>
                        </a:rPr>
                        <a:t>(%)</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1,069 (10%)</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165 (</a:t>
                      </a:r>
                      <a:r>
                        <a:rPr lang="en-GB" sz="1600" u="none" strike="noStrike" dirty="0" smtClean="0">
                          <a:effectLst/>
                          <a:latin typeface="Times New Roman" panose="02020603050405020304" pitchFamily="18" charset="0"/>
                          <a:cs typeface="Times New Roman" panose="02020603050405020304" pitchFamily="18" charset="0"/>
                        </a:rPr>
                        <a:t>12%)</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77 (</a:t>
                      </a:r>
                      <a:r>
                        <a:rPr lang="en-GB" sz="1600" u="none" strike="noStrike" dirty="0" smtClean="0">
                          <a:effectLst/>
                          <a:latin typeface="Times New Roman" panose="02020603050405020304" pitchFamily="18" charset="0"/>
                          <a:cs typeface="Times New Roman" panose="02020603050405020304" pitchFamily="18" charset="0"/>
                        </a:rPr>
                        <a:t>6%)</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207 (</a:t>
                      </a:r>
                      <a:r>
                        <a:rPr lang="en-GB" sz="1600" u="none" strike="noStrike" dirty="0" smtClean="0">
                          <a:effectLst/>
                          <a:latin typeface="Times New Roman" panose="02020603050405020304" pitchFamily="18" charset="0"/>
                          <a:cs typeface="Times New Roman" panose="02020603050405020304" pitchFamily="18" charset="0"/>
                        </a:rPr>
                        <a:t>11%)</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r>
              <a:tr h="426967">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Deceased at follow-up, n </a:t>
                      </a:r>
                      <a:r>
                        <a:rPr lang="en-GB" sz="1600" u="none" strike="noStrike" dirty="0" smtClean="0">
                          <a:effectLst/>
                          <a:latin typeface="Times New Roman" panose="02020603050405020304" pitchFamily="18" charset="0"/>
                          <a:cs typeface="Times New Roman" panose="02020603050405020304" pitchFamily="18" charset="0"/>
                        </a:rPr>
                        <a:t>(%)</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1,709 (15%)</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323 (</a:t>
                      </a:r>
                      <a:r>
                        <a:rPr lang="en-GB" sz="1600" u="none" strike="noStrike" dirty="0" smtClean="0">
                          <a:effectLst/>
                          <a:latin typeface="Times New Roman" panose="02020603050405020304" pitchFamily="18" charset="0"/>
                          <a:cs typeface="Times New Roman" panose="02020603050405020304" pitchFamily="18" charset="0"/>
                        </a:rPr>
                        <a:t>22%)</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101 (</a:t>
                      </a:r>
                      <a:r>
                        <a:rPr lang="en-GB" sz="1600" u="none" strike="noStrike" dirty="0" smtClean="0">
                          <a:effectLst/>
                          <a:latin typeface="Times New Roman" panose="02020603050405020304" pitchFamily="18" charset="0"/>
                          <a:cs typeface="Times New Roman" panose="02020603050405020304" pitchFamily="18" charset="0"/>
                        </a:rPr>
                        <a:t>8%)</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380 (</a:t>
                      </a:r>
                      <a:r>
                        <a:rPr lang="en-GB" sz="1600" u="none" strike="noStrike" dirty="0" smtClean="0">
                          <a:effectLst/>
                          <a:latin typeface="Times New Roman" panose="02020603050405020304" pitchFamily="18" charset="0"/>
                          <a:cs typeface="Times New Roman" panose="02020603050405020304" pitchFamily="18" charset="0"/>
                        </a:rPr>
                        <a:t>21%)</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5704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Times New Roman" panose="02020603050405020304" pitchFamily="18" charset="0"/>
                <a:cs typeface="Times New Roman" panose="02020603050405020304" pitchFamily="18" charset="0"/>
              </a:rPr>
              <a:t>Conclusion (1)</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ln>
            <a:noFill/>
          </a:ln>
        </p:spPr>
        <p:txBody>
          <a:bodyPr>
            <a:normAutofit/>
          </a:bodyPr>
          <a:lstStyle/>
          <a:p>
            <a:pPr>
              <a:lnSpc>
                <a:spcPct val="200000"/>
              </a:lnSpc>
              <a:spcAft>
                <a:spcPts val="0"/>
              </a:spcAft>
              <a:buFont typeface="Wingdings" panose="05000000000000000000" pitchFamily="2" charset="2"/>
              <a:buChar char="§"/>
            </a:pPr>
            <a:r>
              <a:rPr lang="en-GB"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Some </a:t>
            </a:r>
            <a:r>
              <a:rPr lang="en-GB"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dementia risk prediction models developed in HIC appear to translate well in </a:t>
            </a:r>
            <a:r>
              <a:rPr lang="en-GB"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LMICs. Namely </a:t>
            </a:r>
            <a:r>
              <a:rPr lang="en-GB"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those models that incorporate </a:t>
            </a:r>
            <a:r>
              <a:rPr lang="en-GB"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demographic</a:t>
            </a:r>
            <a:r>
              <a:rPr lang="en-GB"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and </a:t>
            </a:r>
            <a:r>
              <a:rPr lang="en-GB"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cognitive performance </a:t>
            </a:r>
            <a:r>
              <a:rPr lang="en-GB"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variables</a:t>
            </a:r>
            <a:r>
              <a:rPr lang="en-GB"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however, large, unexplained, variety in discriminative accuracy is seen between LMICs.</a:t>
            </a:r>
          </a:p>
          <a:p>
            <a:pPr>
              <a:lnSpc>
                <a:spcPct val="200000"/>
              </a:lnSpc>
              <a:spcAft>
                <a:spcPts val="0"/>
              </a:spcAft>
              <a:buFont typeface="Wingdings" panose="05000000000000000000" pitchFamily="2" charset="2"/>
              <a:buChar char="§"/>
            </a:pPr>
            <a:endParaRPr lang="en-GB"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3434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latin typeface="Times New Roman" panose="02020603050405020304" pitchFamily="18" charset="0"/>
                <a:cs typeface="Times New Roman" panose="02020603050405020304" pitchFamily="18" charset="0"/>
              </a:rPr>
              <a:t>Conclusion </a:t>
            </a:r>
            <a:r>
              <a:rPr lang="en-GB" dirty="0" smtClean="0">
                <a:solidFill>
                  <a:schemeClr val="tx1"/>
                </a:solidFill>
                <a:latin typeface="Times New Roman" panose="02020603050405020304" pitchFamily="18" charset="0"/>
                <a:cs typeface="Times New Roman" panose="02020603050405020304" pitchFamily="18" charset="0"/>
              </a:rPr>
              <a:t>(2)</a:t>
            </a:r>
            <a:endParaRPr lang="en-GB" dirty="0"/>
          </a:p>
        </p:txBody>
      </p:sp>
      <p:sp>
        <p:nvSpPr>
          <p:cNvPr id="3" name="Content Placeholder 2"/>
          <p:cNvSpPr>
            <a:spLocks noGrp="1"/>
          </p:cNvSpPr>
          <p:nvPr>
            <p:ph idx="1"/>
          </p:nvPr>
        </p:nvSpPr>
        <p:spPr/>
        <p:txBody>
          <a:bodyPr/>
          <a:lstStyle/>
          <a:p>
            <a:pPr>
              <a:lnSpc>
                <a:spcPct val="200000"/>
              </a:lnSpc>
              <a:buFont typeface="Wingdings" panose="05000000000000000000" pitchFamily="2" charset="2"/>
              <a:buChar char="§"/>
            </a:pPr>
            <a:r>
              <a:rPr lang="en-GB"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In addition, model incorporating </a:t>
            </a:r>
            <a:r>
              <a:rPr lang="en-GB"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lifestyle and disease</a:t>
            </a:r>
            <a:r>
              <a:rPr lang="en-GB"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related variables does not seem to substantially improve the discriminative performance of </a:t>
            </a:r>
            <a:r>
              <a:rPr lang="en-GB"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dementia models </a:t>
            </a:r>
            <a:r>
              <a:rPr lang="en-GB"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 comparison to a model based on only age. </a:t>
            </a:r>
            <a:endParaRPr lang="en-GB" dirty="0">
              <a:solidFill>
                <a:schemeClr val="tx1"/>
              </a:solidFill>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531451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Times New Roman" panose="02020603050405020304" pitchFamily="18" charset="0"/>
                <a:cs typeface="Times New Roman" panose="02020603050405020304" pitchFamily="18" charset="0"/>
              </a:rPr>
              <a:t>Conclusion (3)</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nSpc>
                <a:spcPct val="200000"/>
              </a:lnSpc>
              <a:buFont typeface="Wingdings" panose="05000000000000000000" pitchFamily="2" charset="2"/>
              <a:buChar char="Ø"/>
            </a:pPr>
            <a:r>
              <a:rPr lang="en-GB" dirty="0" smtClean="0"/>
              <a:t> </a:t>
            </a:r>
            <a:r>
              <a:rPr lang="en-GB" dirty="0" smtClean="0">
                <a:solidFill>
                  <a:schemeClr val="tx1"/>
                </a:solidFill>
                <a:latin typeface="Times New Roman" panose="02020603050405020304" pitchFamily="18" charset="0"/>
                <a:cs typeface="Times New Roman" panose="02020603050405020304" pitchFamily="18" charset="0"/>
              </a:rPr>
              <a:t>Future studies are needed to identify if other factors, than identified in HIC cohorts, are highly predictive for the risk of developing dementia in elderly from LMICs.</a:t>
            </a:r>
          </a:p>
          <a:p>
            <a:pPr>
              <a:lnSpc>
                <a:spcPct val="200000"/>
              </a:lnSpc>
              <a:buFont typeface="Wingdings" panose="05000000000000000000" pitchFamily="2" charset="2"/>
              <a:buChar char="Ø"/>
            </a:pPr>
            <a:r>
              <a:rPr lang="en-GB" dirty="0" smtClean="0">
                <a:solidFill>
                  <a:schemeClr val="tx1"/>
                </a:solidFill>
                <a:latin typeface="Times New Roman" panose="02020603050405020304" pitchFamily="18" charset="0"/>
                <a:cs typeface="Times New Roman" panose="02020603050405020304" pitchFamily="18" charset="0"/>
              </a:rPr>
              <a:t> In addition, future studies need to identify which neuropsychological tests results are best performing in dementia risk prediction models. </a:t>
            </a:r>
          </a:p>
          <a:p>
            <a:pPr>
              <a:lnSpc>
                <a:spcPct val="200000"/>
              </a:lnSpc>
              <a:buFont typeface="Wingdings" panose="05000000000000000000" pitchFamily="2" charset="2"/>
              <a:buChar char="Ø"/>
            </a:pPr>
            <a:r>
              <a:rPr lang="en-GB" dirty="0">
                <a:solidFill>
                  <a:schemeClr val="tx1"/>
                </a:solidFill>
                <a:latin typeface="Times New Roman" panose="02020603050405020304" pitchFamily="18" charset="0"/>
                <a:cs typeface="Times New Roman" panose="02020603050405020304" pitchFamily="18" charset="0"/>
              </a:rPr>
              <a:t> </a:t>
            </a:r>
            <a:r>
              <a:rPr lang="en-GB" dirty="0" smtClean="0">
                <a:solidFill>
                  <a:schemeClr val="tx1"/>
                </a:solidFill>
                <a:latin typeface="Times New Roman" panose="02020603050405020304" pitchFamily="18" charset="0"/>
                <a:cs typeface="Times New Roman" panose="02020603050405020304" pitchFamily="18" charset="0"/>
              </a:rPr>
              <a:t>Focus should be on the feasibility of the dementia risk prediction model in LMICs. </a:t>
            </a:r>
          </a:p>
          <a:p>
            <a:pPr marL="0" indent="0">
              <a:lnSpc>
                <a:spcPct val="200000"/>
              </a:lnSpc>
              <a:buNone/>
            </a:pPr>
            <a:endParaRPr lang="en-GB"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385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3068" y="1131217"/>
            <a:ext cx="7861954" cy="2308324"/>
          </a:xfrm>
          <a:prstGeom prst="rect">
            <a:avLst/>
          </a:prstGeom>
          <a:noFill/>
        </p:spPr>
        <p:txBody>
          <a:bodyPr wrap="square" rtlCol="0">
            <a:spAutoFit/>
          </a:bodyPr>
          <a:lstStyle/>
          <a:p>
            <a:r>
              <a:rPr lang="en-GB" dirty="0" smtClean="0">
                <a:latin typeface="Times New Roman" panose="02020603050405020304" pitchFamily="18" charset="0"/>
                <a:cs typeface="Times New Roman" panose="02020603050405020304" pitchFamily="18" charset="0"/>
              </a:rPr>
              <a:t>This research was commissioned by the National Institute of Health Research using Official Developed Assistance (ODA) funding. The views expressed in this publication are those of the authors and not necessarily those of the NHS, the National Institute of Health Research or the Department of Health.</a:t>
            </a:r>
          </a:p>
          <a:p>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Sponsor and grant number: GHR Group: 16/137/62 – NIHR Global Health Research Group on Dementia Prevention and Enhanced Care (</a:t>
            </a:r>
            <a:r>
              <a:rPr lang="en-GB" dirty="0" err="1" smtClean="0">
                <a:latin typeface="Times New Roman" panose="02020603050405020304" pitchFamily="18" charset="0"/>
                <a:cs typeface="Times New Roman" panose="02020603050405020304" pitchFamily="18" charset="0"/>
              </a:rPr>
              <a:t>DePEC</a:t>
            </a:r>
            <a:r>
              <a:rPr lang="en-GB" dirty="0" smtClean="0">
                <a:latin typeface="Times New Roman" panose="02020603050405020304" pitchFamily="18" charset="0"/>
                <a:cs typeface="Times New Roman" panose="02020603050405020304" pitchFamily="18" charset="0"/>
              </a:rPr>
              <a:t>), Newcastle University. </a:t>
            </a:r>
            <a:endParaRPr lang="en-GB"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702406" y="3658892"/>
            <a:ext cx="2164268" cy="1908213"/>
          </a:xfrm>
          <a:prstGeom prst="rect">
            <a:avLst/>
          </a:prstGeom>
        </p:spPr>
      </p:pic>
      <p:pic>
        <p:nvPicPr>
          <p:cNvPr id="5" name="Picture 4"/>
          <p:cNvPicPr>
            <a:picLocks noChangeAspect="1"/>
          </p:cNvPicPr>
          <p:nvPr/>
        </p:nvPicPr>
        <p:blipFill>
          <a:blip r:embed="rId3"/>
          <a:stretch>
            <a:fillRect/>
          </a:stretch>
        </p:blipFill>
        <p:spPr>
          <a:xfrm>
            <a:off x="2007910" y="3741196"/>
            <a:ext cx="3694496" cy="1743607"/>
          </a:xfrm>
          <a:prstGeom prst="rect">
            <a:avLst/>
          </a:prstGeom>
        </p:spPr>
      </p:pic>
    </p:spTree>
    <p:extLst>
      <p:ext uri="{BB962C8B-B14F-4D97-AF65-F5344CB8AC3E}">
        <p14:creationId xmlns:p14="http://schemas.microsoft.com/office/powerpoint/2010/main" val="1581196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Times New Roman" panose="02020603050405020304" pitchFamily="18" charset="0"/>
                <a:cs typeface="Times New Roman" panose="02020603050405020304" pitchFamily="18" charset="0"/>
              </a:rPr>
              <a:t>Introduction</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 </a:t>
            </a:r>
            <a:r>
              <a:rPr lang="en-GB" dirty="0">
                <a:solidFill>
                  <a:schemeClr val="tx1"/>
                </a:solidFill>
                <a:latin typeface="Times New Roman" panose="02020603050405020304" pitchFamily="18" charset="0"/>
                <a:cs typeface="Times New Roman" panose="02020603050405020304" pitchFamily="18" charset="0"/>
              </a:rPr>
              <a:t>Being able to predict an individual’s risk of future dementia has important implications </a:t>
            </a:r>
            <a:r>
              <a:rPr lang="en-GB" dirty="0" smtClean="0">
                <a:solidFill>
                  <a:schemeClr val="tx1"/>
                </a:solidFill>
                <a:latin typeface="Times New Roman" panose="02020603050405020304" pitchFamily="18" charset="0"/>
                <a:cs typeface="Times New Roman" panose="02020603050405020304" pitchFamily="18" charset="0"/>
              </a:rPr>
              <a:t>for:</a:t>
            </a:r>
          </a:p>
          <a:p>
            <a:pPr lvl="1">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Treatment </a:t>
            </a:r>
          </a:p>
          <a:p>
            <a:pPr lvl="1">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Prevention </a:t>
            </a:r>
          </a:p>
          <a:p>
            <a:pPr lvl="1">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Policy </a:t>
            </a:r>
          </a:p>
          <a:p>
            <a:pPr>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 To date, dementia risk prediction models</a:t>
            </a:r>
            <a:r>
              <a:rPr lang="nl-NL" dirty="0" smtClean="0">
                <a:solidFill>
                  <a:schemeClr val="tx1"/>
                </a:solidFill>
                <a:latin typeface="Times New Roman" panose="02020603050405020304" pitchFamily="18" charset="0"/>
                <a:cs typeface="Times New Roman" panose="02020603050405020304" pitchFamily="18" charset="0"/>
              </a:rPr>
              <a:t> </a:t>
            </a:r>
            <a:r>
              <a:rPr lang="en-GB" dirty="0" smtClean="0">
                <a:solidFill>
                  <a:schemeClr val="tx1"/>
                </a:solidFill>
                <a:latin typeface="Times New Roman" panose="02020603050405020304" pitchFamily="18" charset="0"/>
                <a:cs typeface="Times New Roman" panose="02020603050405020304" pitchFamily="18" charset="0"/>
              </a:rPr>
              <a:t>have been primarily developed and validated in cohorts from high income countries (HICs)</a:t>
            </a:r>
          </a:p>
          <a:p>
            <a:pPr lvl="1">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Yet</a:t>
            </a:r>
            <a:r>
              <a:rPr lang="en-GB" dirty="0">
                <a:solidFill>
                  <a:schemeClr val="tx1"/>
                </a:solidFill>
                <a:latin typeface="Times New Roman" panose="02020603050405020304" pitchFamily="18" charset="0"/>
                <a:cs typeface="Times New Roman" panose="02020603050405020304" pitchFamily="18" charset="0"/>
              </a:rPr>
              <a:t>, most people with dementia live in low and middle-income </a:t>
            </a:r>
            <a:r>
              <a:rPr lang="en-GB" dirty="0" smtClean="0">
                <a:solidFill>
                  <a:schemeClr val="tx1"/>
                </a:solidFill>
                <a:latin typeface="Times New Roman" panose="02020603050405020304" pitchFamily="18" charset="0"/>
                <a:cs typeface="Times New Roman" panose="02020603050405020304" pitchFamily="18" charset="0"/>
              </a:rPr>
              <a:t>countries </a:t>
            </a:r>
            <a:r>
              <a:rPr lang="nl-NL" dirty="0">
                <a:solidFill>
                  <a:schemeClr val="tx1"/>
                </a:solidFill>
                <a:latin typeface="Times New Roman" panose="02020603050405020304" pitchFamily="18" charset="0"/>
                <a:cs typeface="Times New Roman" panose="02020603050405020304" pitchFamily="18" charset="0"/>
              </a:rPr>
              <a:t> </a:t>
            </a:r>
            <a:endParaRPr lang="nl-NL" dirty="0" smtClean="0">
              <a:solidFill>
                <a:schemeClr val="tx1"/>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nl-NL" dirty="0">
              <a:solidFill>
                <a:schemeClr val="tx1"/>
              </a:solidFill>
              <a:latin typeface="Times New Roman" panose="02020603050405020304" pitchFamily="18" charset="0"/>
              <a:cs typeface="Times New Roman" panose="02020603050405020304" pitchFamily="18" charset="0"/>
            </a:endParaRPr>
          </a:p>
          <a:p>
            <a:pPr marL="0" indent="0">
              <a:buNone/>
            </a:pPr>
            <a:r>
              <a:rPr lang="en-GB" u="sng" dirty="0" smtClean="0">
                <a:solidFill>
                  <a:schemeClr val="tx1"/>
                </a:solidFill>
                <a:latin typeface="Times New Roman" panose="02020603050405020304" pitchFamily="18" charset="0"/>
                <a:cs typeface="Times New Roman" panose="02020603050405020304" pitchFamily="18" charset="0"/>
              </a:rPr>
              <a:t>The aim </a:t>
            </a:r>
            <a:r>
              <a:rPr lang="en-GB" u="sng" dirty="0">
                <a:solidFill>
                  <a:schemeClr val="tx1"/>
                </a:solidFill>
                <a:latin typeface="Times New Roman" panose="02020603050405020304" pitchFamily="18" charset="0"/>
                <a:cs typeface="Times New Roman" panose="02020603050405020304" pitchFamily="18" charset="0"/>
              </a:rPr>
              <a:t>of this study was to </a:t>
            </a:r>
            <a:r>
              <a:rPr lang="en-GB" u="sng" dirty="0" smtClean="0">
                <a:solidFill>
                  <a:schemeClr val="tx1"/>
                </a:solidFill>
                <a:latin typeface="Times New Roman" panose="02020603050405020304" pitchFamily="18" charset="0"/>
                <a:cs typeface="Times New Roman" panose="02020603050405020304" pitchFamily="18" charset="0"/>
              </a:rPr>
              <a:t>investigate whether </a:t>
            </a:r>
            <a:r>
              <a:rPr lang="en-GB" u="sng" dirty="0">
                <a:solidFill>
                  <a:schemeClr val="tx1"/>
                </a:solidFill>
                <a:latin typeface="Times New Roman" panose="02020603050405020304" pitchFamily="18" charset="0"/>
                <a:cs typeface="Times New Roman" panose="02020603050405020304" pitchFamily="18" charset="0"/>
              </a:rPr>
              <a:t>current dementia risk prediction models developed in HICs are able to predict </a:t>
            </a:r>
            <a:r>
              <a:rPr lang="en-GB" u="sng" dirty="0" smtClean="0">
                <a:solidFill>
                  <a:schemeClr val="tx1"/>
                </a:solidFill>
                <a:latin typeface="Times New Roman" panose="02020603050405020304" pitchFamily="18" charset="0"/>
                <a:cs typeface="Times New Roman" panose="02020603050405020304" pitchFamily="18" charset="0"/>
              </a:rPr>
              <a:t>dementia risk in LMICs</a:t>
            </a:r>
            <a:endParaRPr lang="en-GB" u="sng" dirty="0">
              <a:solidFill>
                <a:schemeClr val="tx1"/>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GB"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634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3083" y="743767"/>
            <a:ext cx="9911403" cy="5222137"/>
          </a:xfrm>
          <a:prstGeom prst="rect">
            <a:avLst/>
          </a:prstGeom>
        </p:spPr>
      </p:pic>
      <p:sp>
        <p:nvSpPr>
          <p:cNvPr id="3" name="TextBox 2"/>
          <p:cNvSpPr txBox="1"/>
          <p:nvPr/>
        </p:nvSpPr>
        <p:spPr>
          <a:xfrm>
            <a:off x="0" y="6063181"/>
            <a:ext cx="12192001" cy="276999"/>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a:t>
            </a:r>
            <a:r>
              <a:rPr lang="en-GB" sz="1200" dirty="0" smtClean="0">
                <a:latin typeface="Times New Roman" panose="02020603050405020304" pitchFamily="18" charset="0"/>
                <a:cs typeface="Times New Roman" panose="02020603050405020304" pitchFamily="18" charset="0"/>
              </a:rPr>
              <a:t> </a:t>
            </a:r>
            <a:r>
              <a:rPr lang="en-GB" sz="1200" dirty="0" err="1" smtClean="0">
                <a:latin typeface="Times New Roman" panose="02020603050405020304" pitchFamily="18" charset="0"/>
                <a:cs typeface="Times New Roman" panose="02020603050405020304" pitchFamily="18" charset="0"/>
              </a:rPr>
              <a:t>Prina</a:t>
            </a:r>
            <a:r>
              <a:rPr lang="en-GB" sz="1200" dirty="0">
                <a:latin typeface="Times New Roman" panose="02020603050405020304" pitchFamily="18" charset="0"/>
                <a:cs typeface="Times New Roman" panose="02020603050405020304" pitchFamily="18" charset="0"/>
              </a:rPr>
              <a:t>, A. M., </a:t>
            </a:r>
            <a:r>
              <a:rPr lang="en-GB" sz="1200" dirty="0" smtClean="0">
                <a:latin typeface="Times New Roman" panose="02020603050405020304" pitchFamily="18" charset="0"/>
                <a:cs typeface="Times New Roman" panose="02020603050405020304" pitchFamily="18" charset="0"/>
              </a:rPr>
              <a:t>et al. (2016</a:t>
            </a:r>
            <a:r>
              <a:rPr lang="en-GB" sz="1200" dirty="0">
                <a:latin typeface="Times New Roman" panose="02020603050405020304" pitchFamily="18" charset="0"/>
                <a:cs typeface="Times New Roman" panose="02020603050405020304" pitchFamily="18" charset="0"/>
              </a:rPr>
              <a:t>). Cohort profile: the 10/66 study. </a:t>
            </a:r>
            <a:r>
              <a:rPr lang="en-GB" sz="1200" i="1" dirty="0">
                <a:latin typeface="Times New Roman" panose="02020603050405020304" pitchFamily="18" charset="0"/>
                <a:cs typeface="Times New Roman" panose="02020603050405020304" pitchFamily="18" charset="0"/>
              </a:rPr>
              <a:t>International journal of epidemiology</a:t>
            </a:r>
            <a:r>
              <a:rPr lang="en-GB" sz="1200" dirty="0">
                <a:latin typeface="Times New Roman" panose="02020603050405020304" pitchFamily="18" charset="0"/>
                <a:cs typeface="Times New Roman" panose="02020603050405020304" pitchFamily="18" charset="0"/>
              </a:rPr>
              <a:t>, </a:t>
            </a:r>
            <a:r>
              <a:rPr lang="en-GB" sz="1200" i="1" dirty="0">
                <a:latin typeface="Times New Roman" panose="02020603050405020304" pitchFamily="18" charset="0"/>
                <a:cs typeface="Times New Roman" panose="02020603050405020304" pitchFamily="18" charset="0"/>
              </a:rPr>
              <a:t>46</a:t>
            </a:r>
            <a:r>
              <a:rPr lang="en-GB" sz="1200" dirty="0">
                <a:latin typeface="Times New Roman" panose="02020603050405020304" pitchFamily="18" charset="0"/>
                <a:cs typeface="Times New Roman" panose="02020603050405020304" pitchFamily="18" charset="0"/>
              </a:rPr>
              <a:t>(2), 406-406i.</a:t>
            </a:r>
          </a:p>
        </p:txBody>
      </p:sp>
      <p:sp>
        <p:nvSpPr>
          <p:cNvPr id="4" name="TextBox 3"/>
          <p:cNvSpPr txBox="1"/>
          <p:nvPr/>
        </p:nvSpPr>
        <p:spPr>
          <a:xfrm>
            <a:off x="262647" y="282102"/>
            <a:ext cx="4066162" cy="461665"/>
          </a:xfrm>
          <a:prstGeom prst="rect">
            <a:avLst/>
          </a:prstGeom>
          <a:noFill/>
        </p:spPr>
        <p:txBody>
          <a:bodyPr wrap="square" rtlCol="0">
            <a:spAutoFit/>
          </a:bodyPr>
          <a:lstStyle/>
          <a:p>
            <a:r>
              <a:rPr lang="en-GB" sz="2400" b="1" dirty="0" smtClean="0">
                <a:latin typeface="Times New Roman" panose="02020603050405020304" pitchFamily="18" charset="0"/>
                <a:cs typeface="Times New Roman" panose="02020603050405020304" pitchFamily="18" charset="0"/>
              </a:rPr>
              <a:t>10/66 cohort</a:t>
            </a:r>
            <a:endParaRPr lang="en-GB"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1274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chemeClr val="tx1"/>
                </a:solidFill>
                <a:latin typeface="Times New Roman" panose="02020603050405020304" pitchFamily="18" charset="0"/>
                <a:cs typeface="Times New Roman" panose="02020603050405020304" pitchFamily="18" charset="0"/>
              </a:rPr>
              <a:t>10/66 cohort</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fontScale="92500" lnSpcReduction="20000"/>
          </a:bodyPr>
          <a:lstStyle/>
          <a:p>
            <a:pPr>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 Individuals of 65+ years</a:t>
            </a:r>
          </a:p>
          <a:p>
            <a:pPr>
              <a:buFont typeface="Wingdings" panose="05000000000000000000" pitchFamily="2" charset="2"/>
              <a:buChar char="§"/>
            </a:pPr>
            <a:r>
              <a:rPr lang="en-GB" dirty="0">
                <a:solidFill>
                  <a:schemeClr val="tx1"/>
                </a:solidFill>
                <a:latin typeface="Times New Roman" panose="02020603050405020304" pitchFamily="18" charset="0"/>
                <a:cs typeface="Times New Roman" panose="02020603050405020304" pitchFamily="18" charset="0"/>
              </a:rPr>
              <a:t> </a:t>
            </a:r>
            <a:r>
              <a:rPr lang="es-ES" dirty="0" smtClean="0">
                <a:solidFill>
                  <a:schemeClr val="tx1"/>
                </a:solidFill>
                <a:latin typeface="Times New Roman" panose="02020603050405020304" pitchFamily="18" charset="0"/>
                <a:cs typeface="Times New Roman" panose="02020603050405020304" pitchFamily="18" charset="0"/>
              </a:rPr>
              <a:t>Data </a:t>
            </a:r>
            <a:r>
              <a:rPr lang="es-ES" dirty="0" err="1" smtClean="0">
                <a:solidFill>
                  <a:schemeClr val="tx1"/>
                </a:solidFill>
                <a:latin typeface="Times New Roman" panose="02020603050405020304" pitchFamily="18" charset="0"/>
                <a:cs typeface="Times New Roman" panose="02020603050405020304" pitchFamily="18" charset="0"/>
              </a:rPr>
              <a:t>available</a:t>
            </a:r>
            <a:r>
              <a:rPr lang="es-ES" dirty="0" smtClean="0">
                <a:solidFill>
                  <a:schemeClr val="tx1"/>
                </a:solidFill>
                <a:latin typeface="Times New Roman" panose="02020603050405020304" pitchFamily="18" charset="0"/>
                <a:cs typeface="Times New Roman" panose="02020603050405020304" pitchFamily="18" charset="0"/>
              </a:rPr>
              <a:t> </a:t>
            </a:r>
            <a:r>
              <a:rPr lang="es-ES" dirty="0" err="1" smtClean="0">
                <a:solidFill>
                  <a:schemeClr val="tx1"/>
                </a:solidFill>
                <a:latin typeface="Times New Roman" panose="02020603050405020304" pitchFamily="18" charset="0"/>
                <a:cs typeface="Times New Roman" panose="02020603050405020304" pitchFamily="18" charset="0"/>
              </a:rPr>
              <a:t>from</a:t>
            </a:r>
            <a:r>
              <a:rPr lang="es-ES" dirty="0" smtClean="0">
                <a:solidFill>
                  <a:schemeClr val="tx1"/>
                </a:solidFill>
                <a:latin typeface="Times New Roman" panose="02020603050405020304" pitchFamily="18" charset="0"/>
                <a:cs typeface="Times New Roman" panose="02020603050405020304" pitchFamily="18" charset="0"/>
              </a:rPr>
              <a:t> ≈ 11,000 </a:t>
            </a:r>
            <a:r>
              <a:rPr lang="es-ES" dirty="0" err="1" smtClean="0">
                <a:solidFill>
                  <a:schemeClr val="tx1"/>
                </a:solidFill>
                <a:latin typeface="Times New Roman" panose="02020603050405020304" pitchFamily="18" charset="0"/>
                <a:cs typeface="Times New Roman" panose="02020603050405020304" pitchFamily="18" charset="0"/>
              </a:rPr>
              <a:t>participants</a:t>
            </a:r>
            <a:endParaRPr lang="es-ES"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s-ES" dirty="0">
                <a:solidFill>
                  <a:schemeClr val="tx1"/>
                </a:solidFill>
                <a:latin typeface="Times New Roman" panose="02020603050405020304" pitchFamily="18" charset="0"/>
                <a:cs typeface="Times New Roman" panose="02020603050405020304" pitchFamily="18" charset="0"/>
              </a:rPr>
              <a:t> </a:t>
            </a:r>
            <a:r>
              <a:rPr lang="es-ES" dirty="0" err="1" smtClean="0">
                <a:solidFill>
                  <a:schemeClr val="tx1"/>
                </a:solidFill>
                <a:latin typeface="Times New Roman" panose="02020603050405020304" pitchFamily="18" charset="0"/>
                <a:cs typeface="Times New Roman" panose="02020603050405020304" pitchFamily="18" charset="0"/>
              </a:rPr>
              <a:t>Follow</a:t>
            </a:r>
            <a:r>
              <a:rPr lang="es-ES" dirty="0" smtClean="0">
                <a:solidFill>
                  <a:schemeClr val="tx1"/>
                </a:solidFill>
                <a:latin typeface="Times New Roman" panose="02020603050405020304" pitchFamily="18" charset="0"/>
                <a:cs typeface="Times New Roman" panose="02020603050405020304" pitchFamily="18" charset="0"/>
              </a:rPr>
              <a:t>-up time </a:t>
            </a:r>
            <a:r>
              <a:rPr lang="es-ES" dirty="0" err="1" smtClean="0">
                <a:solidFill>
                  <a:schemeClr val="tx1"/>
                </a:solidFill>
                <a:latin typeface="Times New Roman" panose="02020603050405020304" pitchFamily="18" charset="0"/>
                <a:cs typeface="Times New Roman" panose="02020603050405020304" pitchFamily="18" charset="0"/>
              </a:rPr>
              <a:t>between</a:t>
            </a:r>
            <a:r>
              <a:rPr lang="es-ES" dirty="0" smtClean="0">
                <a:solidFill>
                  <a:schemeClr val="tx1"/>
                </a:solidFill>
                <a:latin typeface="Times New Roman" panose="02020603050405020304" pitchFamily="18" charset="0"/>
                <a:cs typeface="Times New Roman" panose="02020603050405020304" pitchFamily="18" charset="0"/>
              </a:rPr>
              <a:t> 3 – 5 </a:t>
            </a:r>
            <a:r>
              <a:rPr lang="es-ES" dirty="0" err="1" smtClean="0">
                <a:solidFill>
                  <a:schemeClr val="tx1"/>
                </a:solidFill>
                <a:latin typeface="Times New Roman" panose="02020603050405020304" pitchFamily="18" charset="0"/>
                <a:cs typeface="Times New Roman" panose="02020603050405020304" pitchFamily="18" charset="0"/>
              </a:rPr>
              <a:t>years</a:t>
            </a:r>
            <a:r>
              <a:rPr lang="es-ES" dirty="0" smtClean="0">
                <a:solidFill>
                  <a:schemeClr val="tx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
            </a:pPr>
            <a:r>
              <a:rPr lang="es-ES" dirty="0">
                <a:solidFill>
                  <a:schemeClr val="tx1"/>
                </a:solidFill>
                <a:latin typeface="Times New Roman" panose="02020603050405020304" pitchFamily="18" charset="0"/>
                <a:cs typeface="Times New Roman" panose="02020603050405020304" pitchFamily="18" charset="0"/>
              </a:rPr>
              <a:t> </a:t>
            </a:r>
            <a:r>
              <a:rPr lang="en-GB" dirty="0" smtClean="0">
                <a:solidFill>
                  <a:schemeClr val="tx1"/>
                </a:solidFill>
                <a:latin typeface="Times New Roman" panose="02020603050405020304" pitchFamily="18" charset="0"/>
                <a:cs typeface="Times New Roman" panose="02020603050405020304" pitchFamily="18" charset="0"/>
              </a:rPr>
              <a:t>Comprehensive </a:t>
            </a:r>
            <a:r>
              <a:rPr lang="en-GB" dirty="0">
                <a:solidFill>
                  <a:schemeClr val="tx1"/>
                </a:solidFill>
                <a:latin typeface="Times New Roman" panose="02020603050405020304" pitchFamily="18" charset="0"/>
                <a:cs typeface="Times New Roman" panose="02020603050405020304" pitchFamily="18" charset="0"/>
              </a:rPr>
              <a:t>interview that included </a:t>
            </a:r>
            <a:r>
              <a:rPr lang="en-GB" dirty="0" smtClean="0">
                <a:solidFill>
                  <a:schemeClr val="tx1"/>
                </a:solidFill>
                <a:latin typeface="Times New Roman" panose="02020603050405020304" pitchFamily="18" charset="0"/>
                <a:cs typeface="Times New Roman" panose="02020603050405020304" pitchFamily="18" charset="0"/>
              </a:rPr>
              <a:t>information on:</a:t>
            </a:r>
          </a:p>
          <a:p>
            <a:pPr lvl="1">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 Household; </a:t>
            </a:r>
          </a:p>
          <a:p>
            <a:pPr lvl="1">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 Socio-demographic;</a:t>
            </a:r>
          </a:p>
          <a:p>
            <a:pPr lvl="1">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 </a:t>
            </a:r>
            <a:r>
              <a:rPr lang="en-GB" dirty="0">
                <a:solidFill>
                  <a:schemeClr val="tx1"/>
                </a:solidFill>
                <a:latin typeface="Times New Roman" panose="02020603050405020304" pitchFamily="18" charset="0"/>
                <a:cs typeface="Times New Roman" panose="02020603050405020304" pitchFamily="18" charset="0"/>
              </a:rPr>
              <a:t>H</a:t>
            </a:r>
            <a:r>
              <a:rPr lang="en-GB" dirty="0" smtClean="0">
                <a:solidFill>
                  <a:schemeClr val="tx1"/>
                </a:solidFill>
                <a:latin typeface="Times New Roman" panose="02020603050405020304" pitchFamily="18" charset="0"/>
                <a:cs typeface="Times New Roman" panose="02020603050405020304" pitchFamily="18" charset="0"/>
              </a:rPr>
              <a:t>ealth status;</a:t>
            </a:r>
          </a:p>
          <a:p>
            <a:pPr lvl="1">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 </a:t>
            </a:r>
            <a:r>
              <a:rPr lang="en-GB" dirty="0">
                <a:solidFill>
                  <a:schemeClr val="tx1"/>
                </a:solidFill>
                <a:latin typeface="Times New Roman" panose="02020603050405020304" pitchFamily="18" charset="0"/>
                <a:cs typeface="Times New Roman" panose="02020603050405020304" pitchFamily="18" charset="0"/>
              </a:rPr>
              <a:t>P</a:t>
            </a:r>
            <a:r>
              <a:rPr lang="en-GB" dirty="0" smtClean="0">
                <a:solidFill>
                  <a:schemeClr val="tx1"/>
                </a:solidFill>
                <a:latin typeface="Times New Roman" panose="02020603050405020304" pitchFamily="18" charset="0"/>
                <a:cs typeface="Times New Roman" panose="02020603050405020304" pitchFamily="18" charset="0"/>
              </a:rPr>
              <a:t>hysical </a:t>
            </a:r>
            <a:r>
              <a:rPr lang="en-GB" dirty="0">
                <a:solidFill>
                  <a:schemeClr val="tx1"/>
                </a:solidFill>
                <a:latin typeface="Times New Roman" panose="02020603050405020304" pitchFamily="18" charset="0"/>
                <a:cs typeface="Times New Roman" panose="02020603050405020304" pitchFamily="18" charset="0"/>
              </a:rPr>
              <a:t>and neurological </a:t>
            </a:r>
            <a:r>
              <a:rPr lang="en-GB" dirty="0" smtClean="0">
                <a:solidFill>
                  <a:schemeClr val="tx1"/>
                </a:solidFill>
                <a:latin typeface="Times New Roman" panose="02020603050405020304" pitchFamily="18" charset="0"/>
                <a:cs typeface="Times New Roman" panose="02020603050405020304" pitchFamily="18" charset="0"/>
              </a:rPr>
              <a:t>examination.</a:t>
            </a:r>
            <a:endParaRPr lang="en-GB"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s-ES" dirty="0">
                <a:solidFill>
                  <a:schemeClr val="tx1"/>
                </a:solidFill>
                <a:latin typeface="Times New Roman" panose="02020603050405020304" pitchFamily="18" charset="0"/>
                <a:cs typeface="Times New Roman" panose="02020603050405020304" pitchFamily="18" charset="0"/>
              </a:rPr>
              <a:t> </a:t>
            </a:r>
            <a:r>
              <a:rPr lang="en-GB" dirty="0" smtClean="0">
                <a:solidFill>
                  <a:schemeClr val="tx1"/>
                </a:solidFill>
                <a:latin typeface="Times New Roman" panose="02020603050405020304" pitchFamily="18" charset="0"/>
                <a:cs typeface="Times New Roman" panose="02020603050405020304" pitchFamily="18" charset="0"/>
              </a:rPr>
              <a:t>Dementia diagnosed according to:</a:t>
            </a:r>
          </a:p>
          <a:p>
            <a:pPr lvl="1">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DSM-IV criteria</a:t>
            </a:r>
          </a:p>
          <a:p>
            <a:pPr lvl="1">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10/66 dementia </a:t>
            </a:r>
            <a:r>
              <a:rPr lang="en-GB" dirty="0">
                <a:solidFill>
                  <a:schemeClr val="tx1"/>
                </a:solidFill>
                <a:latin typeface="Times New Roman" panose="02020603050405020304" pitchFamily="18" charset="0"/>
                <a:cs typeface="Times New Roman" panose="02020603050405020304" pitchFamily="18" charset="0"/>
              </a:rPr>
              <a:t>diagnosis algorithm </a:t>
            </a:r>
            <a:endParaRPr lang="en-GB" dirty="0" smtClean="0">
              <a:solidFill>
                <a:schemeClr val="tx1"/>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Community </a:t>
            </a:r>
            <a:r>
              <a:rPr lang="en-GB" dirty="0">
                <a:solidFill>
                  <a:schemeClr val="tx1"/>
                </a:solidFill>
                <a:latin typeface="Times New Roman" panose="02020603050405020304" pitchFamily="18" charset="0"/>
                <a:cs typeface="Times New Roman" panose="02020603050405020304" pitchFamily="18" charset="0"/>
              </a:rPr>
              <a:t>Screening Instrument of Dementia (CSI-D</a:t>
            </a:r>
            <a:r>
              <a:rPr lang="en-GB" dirty="0" smtClean="0">
                <a:solidFill>
                  <a:schemeClr val="tx1"/>
                </a:solidFill>
                <a:latin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CERAD </a:t>
            </a:r>
            <a:r>
              <a:rPr lang="en-GB" dirty="0">
                <a:solidFill>
                  <a:schemeClr val="tx1"/>
                </a:solidFill>
                <a:latin typeface="Times New Roman" panose="02020603050405020304" pitchFamily="18" charset="0"/>
                <a:cs typeface="Times New Roman" panose="02020603050405020304" pitchFamily="18" charset="0"/>
              </a:rPr>
              <a:t>modified 10 world list </a:t>
            </a:r>
            <a:r>
              <a:rPr lang="en-GB" dirty="0" smtClean="0">
                <a:solidFill>
                  <a:schemeClr val="tx1"/>
                </a:solidFill>
                <a:latin typeface="Times New Roman" panose="02020603050405020304" pitchFamily="18" charset="0"/>
                <a:cs typeface="Times New Roman" panose="02020603050405020304" pitchFamily="18" charset="0"/>
              </a:rPr>
              <a:t>recall </a:t>
            </a:r>
          </a:p>
          <a:p>
            <a:pPr lvl="2">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Geriatric </a:t>
            </a:r>
            <a:r>
              <a:rPr lang="en-GB" dirty="0">
                <a:solidFill>
                  <a:schemeClr val="tx1"/>
                </a:solidFill>
                <a:latin typeface="Times New Roman" panose="02020603050405020304" pitchFamily="18" charset="0"/>
                <a:cs typeface="Times New Roman" panose="02020603050405020304" pitchFamily="18" charset="0"/>
              </a:rPr>
              <a:t>Mental State (GMS)</a:t>
            </a:r>
          </a:p>
        </p:txBody>
      </p:sp>
    </p:spTree>
    <p:extLst>
      <p:ext uri="{BB962C8B-B14F-4D97-AF65-F5344CB8AC3E}">
        <p14:creationId xmlns:p14="http://schemas.microsoft.com/office/powerpoint/2010/main" val="2847248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smtClean="0">
                <a:solidFill>
                  <a:schemeClr val="tx1"/>
                </a:solidFill>
                <a:latin typeface="Times New Roman" panose="02020603050405020304" pitchFamily="18" charset="0"/>
                <a:cs typeface="Times New Roman" panose="02020603050405020304" pitchFamily="18" charset="0"/>
              </a:rPr>
              <a:t>Dementia risk prediction models</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14" name="Content Placeholder 13"/>
          <p:cNvSpPr>
            <a:spLocks noGrp="1"/>
          </p:cNvSpPr>
          <p:nvPr>
            <p:ph idx="1"/>
          </p:nvPr>
        </p:nvSpPr>
        <p:spPr>
          <a:xfrm>
            <a:off x="4539704" y="1893489"/>
            <a:ext cx="6457220" cy="4023360"/>
          </a:xfrm>
        </p:spPr>
        <p:txBody>
          <a:bodyPr>
            <a:normAutofit/>
          </a:bodyPr>
          <a:lstStyle/>
          <a:p>
            <a:pPr>
              <a:buFont typeface="Wingdings" panose="05000000000000000000" pitchFamily="2" charset="2"/>
              <a:buChar char="§"/>
            </a:pPr>
            <a:r>
              <a:rPr lang="en-GB" dirty="0">
                <a:solidFill>
                  <a:schemeClr val="tx1"/>
                </a:solidFill>
                <a:latin typeface="Times New Roman" panose="02020603050405020304" pitchFamily="18" charset="0"/>
                <a:cs typeface="Times New Roman" panose="02020603050405020304" pitchFamily="18" charset="0"/>
              </a:rPr>
              <a:t> Dementia risk prediction models were selected from </a:t>
            </a:r>
            <a:r>
              <a:rPr lang="en-GB" dirty="0" smtClean="0">
                <a:solidFill>
                  <a:schemeClr val="tx1"/>
                </a:solidFill>
                <a:latin typeface="Times New Roman" panose="02020603050405020304" pitchFamily="18" charset="0"/>
                <a:cs typeface="Times New Roman" panose="02020603050405020304" pitchFamily="18" charset="0"/>
              </a:rPr>
              <a:t>a recent </a:t>
            </a:r>
            <a:r>
              <a:rPr lang="en-GB" dirty="0">
                <a:solidFill>
                  <a:schemeClr val="tx1"/>
                </a:solidFill>
                <a:latin typeface="Times New Roman" panose="02020603050405020304" pitchFamily="18" charset="0"/>
                <a:cs typeface="Times New Roman" panose="02020603050405020304" pitchFamily="18" charset="0"/>
              </a:rPr>
              <a:t>systematic </a:t>
            </a:r>
            <a:r>
              <a:rPr lang="en-GB" dirty="0" smtClean="0">
                <a:solidFill>
                  <a:schemeClr val="tx1"/>
                </a:solidFill>
                <a:latin typeface="Times New Roman" panose="02020603050405020304" pitchFamily="18" charset="0"/>
                <a:cs typeface="Times New Roman" panose="02020603050405020304" pitchFamily="18" charset="0"/>
              </a:rPr>
              <a:t>review </a:t>
            </a:r>
            <a:r>
              <a:rPr lang="en-GB" dirty="0">
                <a:solidFill>
                  <a:schemeClr val="tx1"/>
                </a:solidFill>
                <a:latin typeface="Times New Roman" panose="02020603050405020304" pitchFamily="18" charset="0"/>
                <a:cs typeface="Times New Roman" panose="02020603050405020304" pitchFamily="18" charset="0"/>
              </a:rPr>
              <a:t>undertaken by members of the study </a:t>
            </a:r>
            <a:r>
              <a:rPr lang="en-GB" dirty="0" smtClean="0">
                <a:solidFill>
                  <a:schemeClr val="tx1"/>
                </a:solidFill>
                <a:latin typeface="Times New Roman" panose="02020603050405020304" pitchFamily="18" charset="0"/>
                <a:cs typeface="Times New Roman" panose="02020603050405020304" pitchFamily="18" charset="0"/>
              </a:rPr>
              <a:t>team.</a:t>
            </a:r>
          </a:p>
          <a:p>
            <a:pPr>
              <a:buFont typeface="Wingdings" panose="05000000000000000000" pitchFamily="2" charset="2"/>
              <a:buChar char="§"/>
            </a:pPr>
            <a:r>
              <a:rPr lang="en-GB" dirty="0">
                <a:solidFill>
                  <a:schemeClr val="tx1"/>
                </a:solidFill>
                <a:latin typeface="Times New Roman" panose="02020603050405020304" pitchFamily="18" charset="0"/>
                <a:cs typeface="Times New Roman" panose="02020603050405020304" pitchFamily="18" charset="0"/>
              </a:rPr>
              <a:t> </a:t>
            </a:r>
            <a:r>
              <a:rPr lang="en-GB" dirty="0" smtClean="0">
                <a:solidFill>
                  <a:schemeClr val="tx1"/>
                </a:solidFill>
                <a:latin typeface="Times New Roman" panose="02020603050405020304" pitchFamily="18" charset="0"/>
                <a:cs typeface="Times New Roman" panose="02020603050405020304" pitchFamily="18" charset="0"/>
              </a:rPr>
              <a:t>Only </a:t>
            </a:r>
            <a:r>
              <a:rPr lang="en-GB" dirty="0">
                <a:solidFill>
                  <a:schemeClr val="tx1"/>
                </a:solidFill>
                <a:latin typeface="Times New Roman" panose="02020603050405020304" pitchFamily="18" charset="0"/>
                <a:cs typeface="Times New Roman" panose="02020603050405020304" pitchFamily="18" charset="0"/>
              </a:rPr>
              <a:t>those models where identical or near similar predictor variables </a:t>
            </a:r>
            <a:r>
              <a:rPr lang="en-GB" dirty="0" smtClean="0">
                <a:solidFill>
                  <a:schemeClr val="tx1"/>
                </a:solidFill>
                <a:latin typeface="Times New Roman" panose="02020603050405020304" pitchFamily="18" charset="0"/>
                <a:cs typeface="Times New Roman" panose="02020603050405020304" pitchFamily="18" charset="0"/>
              </a:rPr>
              <a:t>were selected </a:t>
            </a:r>
            <a:r>
              <a:rPr lang="en-GB" dirty="0">
                <a:solidFill>
                  <a:schemeClr val="tx1"/>
                </a:solidFill>
                <a:latin typeface="Times New Roman" panose="02020603050405020304" pitchFamily="18" charset="0"/>
                <a:cs typeface="Times New Roman" panose="02020603050405020304" pitchFamily="18" charset="0"/>
              </a:rPr>
              <a:t>for mapping. </a:t>
            </a:r>
            <a:endParaRPr lang="en-GB"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GB" dirty="0">
                <a:solidFill>
                  <a:schemeClr val="tx1"/>
                </a:solidFill>
                <a:latin typeface="Times New Roman" panose="02020603050405020304" pitchFamily="18" charset="0"/>
                <a:cs typeface="Times New Roman" panose="02020603050405020304" pitchFamily="18" charset="0"/>
              </a:rPr>
              <a:t> </a:t>
            </a:r>
            <a:r>
              <a:rPr lang="en-GB" dirty="0" smtClean="0">
                <a:solidFill>
                  <a:schemeClr val="tx1"/>
                </a:solidFill>
                <a:latin typeface="Times New Roman" panose="02020603050405020304" pitchFamily="18" charset="0"/>
                <a:cs typeface="Times New Roman" panose="02020603050405020304" pitchFamily="18" charset="0"/>
              </a:rPr>
              <a:t>In </a:t>
            </a:r>
            <a:r>
              <a:rPr lang="en-GB" dirty="0">
                <a:solidFill>
                  <a:schemeClr val="tx1"/>
                </a:solidFill>
                <a:latin typeface="Times New Roman" panose="02020603050405020304" pitchFamily="18" charset="0"/>
                <a:cs typeface="Times New Roman" panose="02020603050405020304" pitchFamily="18" charset="0"/>
              </a:rPr>
              <a:t>total, 13 models </a:t>
            </a:r>
            <a:r>
              <a:rPr lang="en-GB" dirty="0" smtClean="0">
                <a:solidFill>
                  <a:schemeClr val="tx1"/>
                </a:solidFill>
                <a:latin typeface="Times New Roman" panose="02020603050405020304" pitchFamily="18" charset="0"/>
                <a:cs typeface="Times New Roman" panose="02020603050405020304" pitchFamily="18" charset="0"/>
              </a:rPr>
              <a:t>incorporating </a:t>
            </a:r>
            <a:r>
              <a:rPr lang="en-GB" dirty="0">
                <a:solidFill>
                  <a:schemeClr val="tx1"/>
                </a:solidFill>
                <a:latin typeface="Times New Roman" panose="02020603050405020304" pitchFamily="18" charset="0"/>
                <a:cs typeface="Times New Roman" panose="02020603050405020304" pitchFamily="18" charset="0"/>
              </a:rPr>
              <a:t>29 different variables were selected, including variables related </a:t>
            </a:r>
            <a:r>
              <a:rPr lang="en-GB" dirty="0" smtClean="0">
                <a:solidFill>
                  <a:schemeClr val="tx1"/>
                </a:solidFill>
                <a:latin typeface="Times New Roman" panose="02020603050405020304" pitchFamily="18" charset="0"/>
                <a:cs typeface="Times New Roman" panose="02020603050405020304" pitchFamily="18" charset="0"/>
              </a:rPr>
              <a:t>to:</a:t>
            </a:r>
          </a:p>
          <a:p>
            <a:pPr lvl="1">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Demographic</a:t>
            </a:r>
          </a:p>
          <a:p>
            <a:pPr lvl="1">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Lifestyle</a:t>
            </a:r>
          </a:p>
          <a:p>
            <a:pPr lvl="1">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Diet</a:t>
            </a:r>
          </a:p>
          <a:p>
            <a:pPr lvl="1">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Health and disease </a:t>
            </a:r>
          </a:p>
          <a:p>
            <a:pPr lvl="1">
              <a:buFont typeface="Wingdings" panose="05000000000000000000" pitchFamily="2" charset="2"/>
              <a:buChar char="§"/>
            </a:pPr>
            <a:r>
              <a:rPr lang="en-GB" dirty="0">
                <a:solidFill>
                  <a:schemeClr val="tx1"/>
                </a:solidFill>
                <a:latin typeface="Times New Roman" panose="02020603050405020304" pitchFamily="18" charset="0"/>
                <a:cs typeface="Times New Roman" panose="02020603050405020304" pitchFamily="18" charset="0"/>
              </a:rPr>
              <a:t>D</a:t>
            </a:r>
            <a:r>
              <a:rPr lang="en-GB" dirty="0" smtClean="0">
                <a:solidFill>
                  <a:schemeClr val="tx1"/>
                </a:solidFill>
                <a:latin typeface="Times New Roman" panose="02020603050405020304" pitchFamily="18" charset="0"/>
                <a:cs typeface="Times New Roman" panose="02020603050405020304" pitchFamily="18" charset="0"/>
              </a:rPr>
              <a:t>ifficulties </a:t>
            </a:r>
            <a:r>
              <a:rPr lang="en-GB" dirty="0">
                <a:solidFill>
                  <a:schemeClr val="tx1"/>
                </a:solidFill>
                <a:latin typeface="Times New Roman" panose="02020603050405020304" pitchFamily="18" charset="0"/>
                <a:cs typeface="Times New Roman" panose="02020603050405020304" pitchFamily="18" charset="0"/>
              </a:rPr>
              <a:t>in daily life (e.g. </a:t>
            </a:r>
            <a:r>
              <a:rPr lang="en-GB" dirty="0" smtClean="0">
                <a:solidFill>
                  <a:schemeClr val="tx1"/>
                </a:solidFill>
                <a:latin typeface="Times New Roman" panose="02020603050405020304" pitchFamily="18" charset="0"/>
                <a:cs typeface="Times New Roman" panose="02020603050405020304" pitchFamily="18" charset="0"/>
              </a:rPr>
              <a:t>ADL / IADL)</a:t>
            </a:r>
          </a:p>
          <a:p>
            <a:pPr lvl="1">
              <a:buFont typeface="Wingdings" panose="05000000000000000000" pitchFamily="2" charset="2"/>
              <a:buChar char="§"/>
            </a:pPr>
            <a:r>
              <a:rPr lang="en-GB" dirty="0">
                <a:solidFill>
                  <a:schemeClr val="tx1"/>
                </a:solidFill>
                <a:latin typeface="Times New Roman" panose="02020603050405020304" pitchFamily="18" charset="0"/>
                <a:cs typeface="Times New Roman" panose="02020603050405020304" pitchFamily="18" charset="0"/>
              </a:rPr>
              <a:t>N</a:t>
            </a:r>
            <a:r>
              <a:rPr lang="en-GB" dirty="0" smtClean="0">
                <a:solidFill>
                  <a:schemeClr val="tx1"/>
                </a:solidFill>
                <a:latin typeface="Times New Roman" panose="02020603050405020304" pitchFamily="18" charset="0"/>
                <a:cs typeface="Times New Roman" panose="02020603050405020304" pitchFamily="18" charset="0"/>
              </a:rPr>
              <a:t>europsychological </a:t>
            </a:r>
            <a:r>
              <a:rPr lang="en-GB" dirty="0">
                <a:solidFill>
                  <a:schemeClr val="tx1"/>
                </a:solidFill>
                <a:latin typeface="Times New Roman" panose="02020603050405020304" pitchFamily="18" charset="0"/>
                <a:cs typeface="Times New Roman" panose="02020603050405020304" pitchFamily="18" charset="0"/>
              </a:rPr>
              <a:t>test </a:t>
            </a:r>
            <a:r>
              <a:rPr lang="en-GB" dirty="0" smtClean="0">
                <a:solidFill>
                  <a:schemeClr val="tx1"/>
                </a:solidFill>
                <a:latin typeface="Times New Roman" panose="02020603050405020304" pitchFamily="18" charset="0"/>
                <a:cs typeface="Times New Roman" panose="02020603050405020304" pitchFamily="18" charset="0"/>
              </a:rPr>
              <a:t>performance</a:t>
            </a:r>
            <a:endParaRPr lang="en-GB" dirty="0">
              <a:solidFill>
                <a:schemeClr val="tx1"/>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7280" y="1841446"/>
            <a:ext cx="3202898" cy="4127447"/>
          </a:xfrm>
          <a:prstGeom prst="rect">
            <a:avLst/>
          </a:prstGeom>
        </p:spPr>
      </p:pic>
      <p:sp>
        <p:nvSpPr>
          <p:cNvPr id="17" name="TextBox 16"/>
          <p:cNvSpPr txBox="1"/>
          <p:nvPr/>
        </p:nvSpPr>
        <p:spPr>
          <a:xfrm>
            <a:off x="0" y="6059360"/>
            <a:ext cx="9899644"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 Tang, E. Y., et al. (2015). Current developments in dementia risk prediction modelling: an updated systematic review. </a:t>
            </a:r>
            <a:r>
              <a:rPr lang="en-GB" sz="1200" dirty="0" err="1" smtClean="0">
                <a:latin typeface="Times New Roman" panose="02020603050405020304" pitchFamily="18" charset="0"/>
                <a:cs typeface="Times New Roman" panose="02020603050405020304" pitchFamily="18" charset="0"/>
              </a:rPr>
              <a:t>PLoS</a:t>
            </a:r>
            <a:r>
              <a:rPr lang="en-GB" sz="1200" dirty="0" smtClean="0">
                <a:latin typeface="Times New Roman" panose="02020603050405020304" pitchFamily="18" charset="0"/>
                <a:cs typeface="Times New Roman" panose="02020603050405020304" pitchFamily="18" charset="0"/>
              </a:rPr>
              <a:t> One, 10(9), e0136181.</a:t>
            </a:r>
            <a:endParaRPr lang="en-GB"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517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Statistical methods </a:t>
            </a:r>
            <a:endParaRPr lang="en-GB" dirty="0">
              <a:solidFill>
                <a:schemeClr val="tx1"/>
              </a:solidFill>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 Each </a:t>
            </a:r>
            <a:r>
              <a:rPr lang="en-GB" dirty="0">
                <a:solidFill>
                  <a:schemeClr val="tx1"/>
                </a:solidFill>
                <a:latin typeface="Times New Roman" panose="02020603050405020304" pitchFamily="18" charset="0"/>
                <a:cs typeface="Times New Roman" panose="02020603050405020304" pitchFamily="18" charset="0"/>
              </a:rPr>
              <a:t>model was </a:t>
            </a:r>
            <a:r>
              <a:rPr lang="en-GB" dirty="0" smtClean="0">
                <a:solidFill>
                  <a:schemeClr val="tx1"/>
                </a:solidFill>
                <a:latin typeface="Times New Roman" panose="02020603050405020304" pitchFamily="18" charset="0"/>
                <a:cs typeface="Times New Roman" panose="02020603050405020304" pitchFamily="18" charset="0"/>
              </a:rPr>
              <a:t>mapped </a:t>
            </a:r>
            <a:r>
              <a:rPr lang="en-GB" dirty="0">
                <a:solidFill>
                  <a:schemeClr val="tx1"/>
                </a:solidFill>
                <a:latin typeface="Times New Roman" panose="02020603050405020304" pitchFamily="18" charset="0"/>
                <a:cs typeface="Times New Roman" panose="02020603050405020304" pitchFamily="18" charset="0"/>
              </a:rPr>
              <a:t>in the baseline </a:t>
            </a:r>
            <a:r>
              <a:rPr lang="en-GB" dirty="0" smtClean="0">
                <a:solidFill>
                  <a:schemeClr val="tx1"/>
                </a:solidFill>
                <a:latin typeface="Times New Roman" panose="02020603050405020304" pitchFamily="18" charset="0"/>
                <a:cs typeface="Times New Roman" panose="02020603050405020304" pitchFamily="18" charset="0"/>
              </a:rPr>
              <a:t>sample.</a:t>
            </a:r>
          </a:p>
          <a:p>
            <a:pPr>
              <a:buFont typeface="Wingdings" panose="05000000000000000000" pitchFamily="2" charset="2"/>
              <a:buChar char="§"/>
            </a:pPr>
            <a:r>
              <a:rPr lang="en-GB" dirty="0">
                <a:solidFill>
                  <a:schemeClr val="tx1"/>
                </a:solidFill>
                <a:latin typeface="Times New Roman" panose="02020603050405020304" pitchFamily="18" charset="0"/>
                <a:cs typeface="Times New Roman" panose="02020603050405020304" pitchFamily="18" charset="0"/>
              </a:rPr>
              <a:t> </a:t>
            </a:r>
            <a:r>
              <a:rPr lang="en-GB" dirty="0" smtClean="0">
                <a:solidFill>
                  <a:schemeClr val="tx1"/>
                </a:solidFill>
                <a:latin typeface="Times New Roman" panose="02020603050405020304" pitchFamily="18" charset="0"/>
                <a:cs typeface="Times New Roman" panose="02020603050405020304" pitchFamily="18" charset="0"/>
              </a:rPr>
              <a:t>Model </a:t>
            </a:r>
            <a:r>
              <a:rPr lang="en-GB" dirty="0">
                <a:solidFill>
                  <a:schemeClr val="tx1"/>
                </a:solidFill>
                <a:latin typeface="Times New Roman" panose="02020603050405020304" pitchFamily="18" charset="0"/>
                <a:cs typeface="Times New Roman" panose="02020603050405020304" pitchFamily="18" charset="0"/>
              </a:rPr>
              <a:t>external validation was tested using Competing Risks Regression, which takes into account the competing risk of death (i.e. dementia – free death), based on the Fine and </a:t>
            </a:r>
            <a:r>
              <a:rPr lang="en-GB" dirty="0" err="1">
                <a:solidFill>
                  <a:schemeClr val="tx1"/>
                </a:solidFill>
                <a:latin typeface="Times New Roman" panose="02020603050405020304" pitchFamily="18" charset="0"/>
                <a:cs typeface="Times New Roman" panose="02020603050405020304" pitchFamily="18" charset="0"/>
              </a:rPr>
              <a:t>Gray</a:t>
            </a:r>
            <a:r>
              <a:rPr lang="en-GB" dirty="0">
                <a:solidFill>
                  <a:schemeClr val="tx1"/>
                </a:solidFill>
                <a:latin typeface="Times New Roman" panose="02020603050405020304" pitchFamily="18" charset="0"/>
                <a:cs typeface="Times New Roman" panose="02020603050405020304" pitchFamily="18" charset="0"/>
              </a:rPr>
              <a:t> sub-distribution hazard </a:t>
            </a:r>
            <a:r>
              <a:rPr lang="en-GB" dirty="0" smtClean="0">
                <a:solidFill>
                  <a:schemeClr val="tx1"/>
                </a:solidFill>
                <a:latin typeface="Times New Roman" panose="02020603050405020304" pitchFamily="18" charset="0"/>
                <a:cs typeface="Times New Roman" panose="02020603050405020304" pitchFamily="18" charset="0"/>
              </a:rPr>
              <a:t>method. </a:t>
            </a:r>
          </a:p>
          <a:p>
            <a:pPr>
              <a:buFont typeface="Wingdings" panose="05000000000000000000" pitchFamily="2" charset="2"/>
              <a:buChar char="§"/>
            </a:pPr>
            <a:r>
              <a:rPr lang="en-GB" dirty="0">
                <a:solidFill>
                  <a:schemeClr val="tx1"/>
                </a:solidFill>
                <a:latin typeface="Times New Roman" panose="02020603050405020304" pitchFamily="18" charset="0"/>
                <a:cs typeface="Times New Roman" panose="02020603050405020304" pitchFamily="18" charset="0"/>
              </a:rPr>
              <a:t> </a:t>
            </a:r>
            <a:r>
              <a:rPr lang="en-GB" dirty="0" smtClean="0">
                <a:solidFill>
                  <a:schemeClr val="tx1"/>
                </a:solidFill>
                <a:latin typeface="Times New Roman" panose="02020603050405020304" pitchFamily="18" charset="0"/>
                <a:cs typeface="Times New Roman" panose="02020603050405020304" pitchFamily="18" charset="0"/>
              </a:rPr>
              <a:t>Predictive </a:t>
            </a:r>
            <a:r>
              <a:rPr lang="en-GB" dirty="0">
                <a:solidFill>
                  <a:schemeClr val="tx1"/>
                </a:solidFill>
                <a:latin typeface="Times New Roman" panose="02020603050405020304" pitchFamily="18" charset="0"/>
                <a:cs typeface="Times New Roman" panose="02020603050405020304" pitchFamily="18" charset="0"/>
              </a:rPr>
              <a:t>accuracy was tested using the uncensored Harrell’s C statistic with 95% confidence intervals (95%CI</a:t>
            </a:r>
            <a:r>
              <a:rPr lang="en-GB" dirty="0" smtClean="0">
                <a:solidFill>
                  <a:schemeClr val="tx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
            </a:pPr>
            <a:r>
              <a:rPr lang="en-GB" dirty="0">
                <a:solidFill>
                  <a:schemeClr val="tx1"/>
                </a:solidFill>
                <a:latin typeface="Times New Roman" panose="02020603050405020304" pitchFamily="18" charset="0"/>
                <a:cs typeface="Times New Roman" panose="02020603050405020304" pitchFamily="18" charset="0"/>
              </a:rPr>
              <a:t> Two sets of analysis were conducted with each model run in: </a:t>
            </a:r>
            <a:endParaRPr lang="en-GB" dirty="0" smtClean="0">
              <a:solidFill>
                <a:schemeClr val="tx1"/>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a:t>
            </a:r>
            <a:r>
              <a:rPr lang="en-GB" dirty="0">
                <a:solidFill>
                  <a:schemeClr val="tx1"/>
                </a:solidFill>
                <a:latin typeface="Times New Roman" panose="02020603050405020304" pitchFamily="18" charset="0"/>
                <a:cs typeface="Times New Roman" panose="02020603050405020304" pitchFamily="18" charset="0"/>
              </a:rPr>
              <a:t>1) the complete dataset; </a:t>
            </a:r>
            <a:endParaRPr lang="en-GB" dirty="0" smtClean="0">
              <a:solidFill>
                <a:schemeClr val="tx1"/>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GB" dirty="0" smtClean="0">
                <a:solidFill>
                  <a:schemeClr val="tx1"/>
                </a:solidFill>
                <a:latin typeface="Times New Roman" panose="02020603050405020304" pitchFamily="18" charset="0"/>
                <a:cs typeface="Times New Roman" panose="02020603050405020304" pitchFamily="18" charset="0"/>
              </a:rPr>
              <a:t>(2</a:t>
            </a:r>
            <a:r>
              <a:rPr lang="en-GB" dirty="0">
                <a:solidFill>
                  <a:schemeClr val="tx1"/>
                </a:solidFill>
                <a:latin typeface="Times New Roman" panose="02020603050405020304" pitchFamily="18" charset="0"/>
                <a:cs typeface="Times New Roman" panose="02020603050405020304" pitchFamily="18" charset="0"/>
              </a:rPr>
              <a:t>) in each of the seven countries separately. </a:t>
            </a:r>
            <a:endParaRPr lang="en-GB"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656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594720725"/>
              </p:ext>
            </p:extLst>
          </p:nvPr>
        </p:nvGraphicFramePr>
        <p:xfrm>
          <a:off x="148091" y="796476"/>
          <a:ext cx="11907550" cy="4978681"/>
        </p:xfrm>
        <a:graphic>
          <a:graphicData uri="http://schemas.openxmlformats.org/drawingml/2006/table">
            <a:tbl>
              <a:tblPr firstRow="1" firstCol="1" bandRow="1"/>
              <a:tblGrid>
                <a:gridCol w="162560">
                  <a:extLst>
                    <a:ext uri="{9D8B030D-6E8A-4147-A177-3AD203B41FA5}">
                      <a16:colId xmlns="" xmlns:a16="http://schemas.microsoft.com/office/drawing/2014/main" val="20000"/>
                    </a:ext>
                  </a:extLst>
                </a:gridCol>
                <a:gridCol w="818168">
                  <a:extLst>
                    <a:ext uri="{9D8B030D-6E8A-4147-A177-3AD203B41FA5}">
                      <a16:colId xmlns="" xmlns:a16="http://schemas.microsoft.com/office/drawing/2014/main" val="20001"/>
                    </a:ext>
                  </a:extLst>
                </a:gridCol>
                <a:gridCol w="884162">
                  <a:extLst>
                    <a:ext uri="{9D8B030D-6E8A-4147-A177-3AD203B41FA5}">
                      <a16:colId xmlns="" xmlns:a16="http://schemas.microsoft.com/office/drawing/2014/main" val="20002"/>
                    </a:ext>
                  </a:extLst>
                </a:gridCol>
                <a:gridCol w="759273">
                  <a:extLst>
                    <a:ext uri="{9D8B030D-6E8A-4147-A177-3AD203B41FA5}">
                      <a16:colId xmlns="" xmlns:a16="http://schemas.microsoft.com/office/drawing/2014/main" val="20003"/>
                    </a:ext>
                  </a:extLst>
                </a:gridCol>
                <a:gridCol w="1127914">
                  <a:extLst>
                    <a:ext uri="{9D8B030D-6E8A-4147-A177-3AD203B41FA5}">
                      <a16:colId xmlns="" xmlns:a16="http://schemas.microsoft.com/office/drawing/2014/main" val="20004"/>
                    </a:ext>
                  </a:extLst>
                </a:gridCol>
                <a:gridCol w="962016">
                  <a:extLst>
                    <a:ext uri="{9D8B030D-6E8A-4147-A177-3AD203B41FA5}">
                      <a16:colId xmlns="" xmlns:a16="http://schemas.microsoft.com/office/drawing/2014/main" val="20005"/>
                    </a:ext>
                  </a:extLst>
                </a:gridCol>
                <a:gridCol w="910859">
                  <a:extLst>
                    <a:ext uri="{9D8B030D-6E8A-4147-A177-3AD203B41FA5}">
                      <a16:colId xmlns="" xmlns:a16="http://schemas.microsoft.com/office/drawing/2014/main" val="20006"/>
                    </a:ext>
                  </a:extLst>
                </a:gridCol>
                <a:gridCol w="3264876">
                  <a:extLst>
                    <a:ext uri="{9D8B030D-6E8A-4147-A177-3AD203B41FA5}">
                      <a16:colId xmlns="" xmlns:a16="http://schemas.microsoft.com/office/drawing/2014/main" val="20007"/>
                    </a:ext>
                  </a:extLst>
                </a:gridCol>
                <a:gridCol w="3017722">
                  <a:extLst>
                    <a:ext uri="{9D8B030D-6E8A-4147-A177-3AD203B41FA5}">
                      <a16:colId xmlns="" xmlns:a16="http://schemas.microsoft.com/office/drawing/2014/main" val="20008"/>
                    </a:ext>
                  </a:extLst>
                </a:gridCol>
              </a:tblGrid>
              <a:tr h="189875">
                <a:tc>
                  <a:txBody>
                    <a:bodyPr/>
                    <a:lstStyle/>
                    <a:p>
                      <a:pPr algn="l"/>
                      <a:endParaRPr lang="en-GB" sz="1100" b="1" dirty="0">
                        <a:effectLst/>
                        <a:latin typeface="Times New Roman" panose="02020603050405020304" pitchFamily="18" charset="0"/>
                        <a:cs typeface="Times New Roman" panose="02020603050405020304" pitchFamily="18" charset="0"/>
                      </a:endParaRPr>
                    </a:p>
                  </a:txBody>
                  <a:tcPr marL="68580" marR="68580" marT="0" marB="0"/>
                </a:tc>
                <a:tc gridSpan="7">
                  <a:txBody>
                    <a:bodyPr/>
                    <a:lstStyle/>
                    <a:p>
                      <a:pPr algn="l">
                        <a:lnSpc>
                          <a:spcPct val="107000"/>
                        </a:lnSpc>
                        <a:spcAft>
                          <a:spcPts val="0"/>
                        </a:spcAft>
                      </a:pPr>
                      <a:r>
                        <a:rPr lang="en-GB" sz="1100" b="1" dirty="0">
                          <a:effectLst/>
                          <a:latin typeface="Times New Roman" panose="02020603050405020304" pitchFamily="18" charset="0"/>
                          <a:cs typeface="Times New Roman" panose="02020603050405020304" pitchFamily="18" charset="0"/>
                        </a:rPr>
                        <a:t>Original model</a:t>
                      </a:r>
                      <a:endParaRPr lang="en-GB"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lnSpc>
                          <a:spcPct val="107000"/>
                        </a:lnSpc>
                        <a:spcAft>
                          <a:spcPts val="0"/>
                        </a:spcAft>
                      </a:pPr>
                      <a:r>
                        <a:rPr lang="en-GB" sz="1100" b="1" dirty="0">
                          <a:effectLst/>
                          <a:latin typeface="Times New Roman" panose="02020603050405020304" pitchFamily="18" charset="0"/>
                          <a:cs typeface="Times New Roman" panose="02020603050405020304" pitchFamily="18" charset="0"/>
                        </a:rPr>
                        <a:t>Mapping in the 10/66 dataset</a:t>
                      </a:r>
                      <a:endParaRPr lang="en-GB"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388893">
                <a:tc>
                  <a:txBody>
                    <a:bodyPr/>
                    <a:lstStyle/>
                    <a:p>
                      <a:pPr algn="l"/>
                      <a:endParaRPr lang="en-GB" sz="1100" b="1">
                        <a:effectLst/>
                        <a:latin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b="1" dirty="0">
                          <a:effectLst/>
                          <a:latin typeface="Times New Roman" panose="02020603050405020304" pitchFamily="18" charset="0"/>
                          <a:cs typeface="Times New Roman" panose="02020603050405020304" pitchFamily="18" charset="0"/>
                        </a:rPr>
                        <a:t>Author, year</a:t>
                      </a:r>
                      <a:endParaRPr lang="en-GB"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b="1" dirty="0">
                          <a:effectLst/>
                          <a:latin typeface="Times New Roman" panose="02020603050405020304" pitchFamily="18" charset="0"/>
                          <a:cs typeface="Times New Roman" panose="02020603050405020304" pitchFamily="18" charset="0"/>
                        </a:rPr>
                        <a:t>Country</a:t>
                      </a:r>
                      <a:endParaRPr lang="en-GB"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b="1" dirty="0">
                          <a:effectLst/>
                          <a:latin typeface="Times New Roman" panose="02020603050405020304" pitchFamily="18" charset="0"/>
                          <a:cs typeface="Times New Roman" panose="02020603050405020304" pitchFamily="18" charset="0"/>
                        </a:rPr>
                        <a:t>Sample size</a:t>
                      </a:r>
                      <a:endParaRPr lang="en-GB"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b="1" dirty="0">
                          <a:effectLst/>
                          <a:latin typeface="Times New Roman" panose="02020603050405020304" pitchFamily="18" charset="0"/>
                          <a:cs typeface="Times New Roman" panose="02020603050405020304" pitchFamily="18" charset="0"/>
                        </a:rPr>
                        <a:t>Age at baseline</a:t>
                      </a:r>
                      <a:endParaRPr lang="en-GB"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b="1" dirty="0">
                          <a:effectLst/>
                          <a:latin typeface="Times New Roman" panose="02020603050405020304" pitchFamily="18" charset="0"/>
                          <a:cs typeface="Times New Roman" panose="02020603050405020304" pitchFamily="18" charset="0"/>
                        </a:rPr>
                        <a:t>Follow-up </a:t>
                      </a:r>
                      <a:endParaRPr lang="en-GB"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b="1">
                          <a:effectLst/>
                          <a:latin typeface="Times New Roman" panose="02020603050405020304" pitchFamily="18" charset="0"/>
                          <a:cs typeface="Times New Roman" panose="02020603050405020304" pitchFamily="18" charset="0"/>
                        </a:rPr>
                        <a:t>Outcome</a:t>
                      </a:r>
                      <a:endParaRPr lang="en-GB"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b="1" dirty="0">
                          <a:effectLst/>
                          <a:latin typeface="Times New Roman" panose="02020603050405020304" pitchFamily="18" charset="0"/>
                          <a:cs typeface="Times New Roman" panose="02020603050405020304" pitchFamily="18" charset="0"/>
                        </a:rPr>
                        <a:t>Variables </a:t>
                      </a:r>
                      <a:endParaRPr lang="en-GB"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b="1" dirty="0">
                          <a:effectLst/>
                          <a:latin typeface="Times New Roman" panose="02020603050405020304" pitchFamily="18" charset="0"/>
                          <a:cs typeface="Times New Roman" panose="02020603050405020304" pitchFamily="18" charset="0"/>
                        </a:rPr>
                        <a:t>Variables</a:t>
                      </a:r>
                      <a:endParaRPr lang="en-GB"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388893">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1</a:t>
                      </a:r>
                      <a:endParaRPr lang="en-GB"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err="1">
                          <a:effectLst/>
                          <a:latin typeface="Times New Roman" panose="02020603050405020304" pitchFamily="18" charset="0"/>
                          <a:cs typeface="Times New Roman" panose="02020603050405020304" pitchFamily="18" charset="0"/>
                        </a:rPr>
                        <a:t>Verhaaren</a:t>
                      </a:r>
                      <a:r>
                        <a:rPr lang="en-GB" sz="1100" dirty="0">
                          <a:effectLst/>
                          <a:latin typeface="Times New Roman" panose="02020603050405020304" pitchFamily="18" charset="0"/>
                          <a:cs typeface="Times New Roman" panose="02020603050405020304" pitchFamily="18" charset="0"/>
                        </a:rPr>
                        <a:t>, 2013 </a:t>
                      </a: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NL</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5507</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45 - 99 years</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10 years</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Alzheimer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Age</a:t>
                      </a:r>
                      <a:r>
                        <a:rPr lang="en-GB" sz="1100" dirty="0">
                          <a:effectLst/>
                          <a:latin typeface="Times New Roman" panose="02020603050405020304" pitchFamily="18" charset="0"/>
                          <a:cs typeface="Times New Roman" panose="02020603050405020304" pitchFamily="18" charset="0"/>
                        </a:rPr>
                        <a:t/>
                      </a:r>
                      <a:br>
                        <a:rPr lang="en-GB" sz="1100" dirty="0">
                          <a:effectLst/>
                          <a:latin typeface="Times New Roman" panose="02020603050405020304" pitchFamily="18" charset="0"/>
                          <a:cs typeface="Times New Roman" panose="02020603050405020304" pitchFamily="18" charset="0"/>
                        </a:rPr>
                      </a:br>
                      <a:r>
                        <a:rPr lang="en-GB" sz="1100" dirty="0" smtClean="0">
                          <a:effectLst/>
                          <a:latin typeface="Times New Roman" panose="02020603050405020304" pitchFamily="18" charset="0"/>
                          <a:cs typeface="Times New Roman" panose="02020603050405020304" pitchFamily="18" charset="0"/>
                        </a:rPr>
                        <a:t>▫ Gender</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Age</a:t>
                      </a:r>
                      <a:r>
                        <a:rPr lang="en-GB" sz="1100" dirty="0">
                          <a:effectLst/>
                          <a:latin typeface="Times New Roman" panose="02020603050405020304" pitchFamily="18" charset="0"/>
                          <a:cs typeface="Times New Roman" panose="02020603050405020304" pitchFamily="18" charset="0"/>
                        </a:rPr>
                        <a:t/>
                      </a:r>
                      <a:br>
                        <a:rPr lang="en-GB" sz="1100" dirty="0">
                          <a:effectLst/>
                          <a:latin typeface="Times New Roman" panose="02020603050405020304" pitchFamily="18" charset="0"/>
                          <a:cs typeface="Times New Roman" panose="02020603050405020304" pitchFamily="18" charset="0"/>
                        </a:rPr>
                      </a:br>
                      <a:r>
                        <a:rPr lang="en-GB" sz="1100" dirty="0" smtClean="0">
                          <a:effectLst/>
                          <a:latin typeface="Times New Roman" panose="02020603050405020304" pitchFamily="18" charset="0"/>
                          <a:cs typeface="Times New Roman" panose="02020603050405020304" pitchFamily="18" charset="0"/>
                        </a:rPr>
                        <a:t>▫ Gender</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1395682">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2</a:t>
                      </a:r>
                      <a:endParaRPr lang="en-GB"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Anstey, 2014</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latin typeface="Times New Roman" panose="02020603050405020304" pitchFamily="18" charset="0"/>
                          <a:cs typeface="Times New Roman" panose="02020603050405020304" pitchFamily="18" charset="0"/>
                        </a:rPr>
                        <a:t>(1) USA </a:t>
                      </a:r>
                      <a:br>
                        <a:rPr lang="en-GB" sz="1100">
                          <a:effectLst/>
                          <a:latin typeface="Times New Roman" panose="02020603050405020304" pitchFamily="18" charset="0"/>
                          <a:cs typeface="Times New Roman" panose="02020603050405020304" pitchFamily="18" charset="0"/>
                        </a:rPr>
                      </a:br>
                      <a:r>
                        <a:rPr lang="en-GB" sz="1100">
                          <a:effectLst/>
                          <a:latin typeface="Times New Roman" panose="02020603050405020304" pitchFamily="18" charset="0"/>
                          <a:cs typeface="Times New Roman" panose="02020603050405020304" pitchFamily="18" charset="0"/>
                        </a:rPr>
                        <a:t>(2) Sweden </a:t>
                      </a:r>
                      <a:br>
                        <a:rPr lang="en-GB" sz="1100">
                          <a:effectLst/>
                          <a:latin typeface="Times New Roman" panose="02020603050405020304" pitchFamily="18" charset="0"/>
                          <a:cs typeface="Times New Roman" panose="02020603050405020304" pitchFamily="18" charset="0"/>
                        </a:rPr>
                      </a:br>
                      <a:r>
                        <a:rPr lang="en-GB" sz="1100">
                          <a:effectLst/>
                          <a:latin typeface="Times New Roman" panose="02020603050405020304" pitchFamily="18" charset="0"/>
                          <a:cs typeface="Times New Roman" panose="02020603050405020304" pitchFamily="18" charset="0"/>
                        </a:rPr>
                        <a:t>(3) USA</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latin typeface="Times New Roman" panose="02020603050405020304" pitchFamily="18" charset="0"/>
                          <a:cs typeface="Times New Roman" panose="02020603050405020304" pitchFamily="18" charset="0"/>
                        </a:rPr>
                        <a:t>(1) 2496 </a:t>
                      </a:r>
                      <a:br>
                        <a:rPr lang="en-GB" sz="1100">
                          <a:effectLst/>
                          <a:latin typeface="Times New Roman" panose="02020603050405020304" pitchFamily="18" charset="0"/>
                          <a:cs typeface="Times New Roman" panose="02020603050405020304" pitchFamily="18" charset="0"/>
                        </a:rPr>
                      </a:br>
                      <a:r>
                        <a:rPr lang="en-GB" sz="1100">
                          <a:effectLst/>
                          <a:latin typeface="Times New Roman" panose="02020603050405020304" pitchFamily="18" charset="0"/>
                          <a:cs typeface="Times New Roman" panose="02020603050405020304" pitchFamily="18" charset="0"/>
                        </a:rPr>
                        <a:t>(2) 905  </a:t>
                      </a:r>
                      <a:br>
                        <a:rPr lang="en-GB" sz="1100">
                          <a:effectLst/>
                          <a:latin typeface="Times New Roman" panose="02020603050405020304" pitchFamily="18" charset="0"/>
                          <a:cs typeface="Times New Roman" panose="02020603050405020304" pitchFamily="18" charset="0"/>
                        </a:rPr>
                      </a:br>
                      <a:r>
                        <a:rPr lang="en-GB" sz="1100">
                          <a:effectLst/>
                          <a:latin typeface="Times New Roman" panose="02020603050405020304" pitchFamily="18" charset="0"/>
                          <a:cs typeface="Times New Roman" panose="02020603050405020304" pitchFamily="18" charset="0"/>
                        </a:rPr>
                        <a:t>(3) 903</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(1) ≥ </a:t>
                      </a:r>
                      <a:r>
                        <a:rPr lang="en-GB" sz="1100" dirty="0">
                          <a:effectLst/>
                          <a:latin typeface="Times New Roman" panose="02020603050405020304" pitchFamily="18" charset="0"/>
                          <a:cs typeface="Times New Roman" panose="02020603050405020304" pitchFamily="18" charset="0"/>
                        </a:rPr>
                        <a:t>62 years </a:t>
                      </a:r>
                      <a:endParaRPr lang="en-GB" sz="1100" dirty="0" smtClean="0">
                        <a:effectLst/>
                        <a:latin typeface="Times New Roman" panose="02020603050405020304" pitchFamily="18" charset="0"/>
                        <a:cs typeface="Times New Roman" panose="02020603050405020304" pitchFamily="18" charset="0"/>
                      </a:endParaRP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a:t>
                      </a:r>
                      <a:r>
                        <a:rPr lang="en-GB" sz="1100" dirty="0">
                          <a:effectLst/>
                          <a:latin typeface="Times New Roman" panose="02020603050405020304" pitchFamily="18" charset="0"/>
                          <a:cs typeface="Times New Roman" panose="02020603050405020304" pitchFamily="18" charset="0"/>
                        </a:rPr>
                        <a:t>2) ≥ 74 years </a:t>
                      </a:r>
                      <a:endParaRPr lang="en-GB" sz="1100" dirty="0" smtClean="0">
                        <a:effectLst/>
                        <a:latin typeface="Times New Roman" panose="02020603050405020304" pitchFamily="18" charset="0"/>
                        <a:cs typeface="Times New Roman" panose="02020603050405020304" pitchFamily="18" charset="0"/>
                      </a:endParaRP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a:t>
                      </a:r>
                      <a:r>
                        <a:rPr lang="en-GB" sz="1100" dirty="0">
                          <a:effectLst/>
                          <a:latin typeface="Times New Roman" panose="02020603050405020304" pitchFamily="18" charset="0"/>
                          <a:cs typeface="Times New Roman" panose="02020603050405020304" pitchFamily="18" charset="0"/>
                        </a:rPr>
                        <a:t>3) ≥ 54 years</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07000"/>
                        </a:lnSpc>
                        <a:spcAft>
                          <a:spcPts val="0"/>
                        </a:spcAft>
                        <a:buNone/>
                      </a:pPr>
                      <a:r>
                        <a:rPr lang="en-GB" sz="1100" dirty="0">
                          <a:effectLst/>
                          <a:latin typeface="Times New Roman" panose="02020603050405020304" pitchFamily="18" charset="0"/>
                          <a:cs typeface="Times New Roman" panose="02020603050405020304" pitchFamily="18" charset="0"/>
                        </a:rPr>
                        <a:t>(1) 3,5 years </a:t>
                      </a:r>
                    </a:p>
                    <a:p>
                      <a:pPr marL="0" indent="0" algn="l">
                        <a:lnSpc>
                          <a:spcPct val="107000"/>
                        </a:lnSpc>
                        <a:spcAft>
                          <a:spcPts val="0"/>
                        </a:spcAft>
                        <a:buNone/>
                      </a:pPr>
                      <a:r>
                        <a:rPr lang="en-GB" sz="1100" dirty="0">
                          <a:effectLst/>
                          <a:latin typeface="Times New Roman" panose="02020603050405020304" pitchFamily="18" charset="0"/>
                          <a:cs typeface="Times New Roman" panose="02020603050405020304" pitchFamily="18" charset="0"/>
                        </a:rPr>
                        <a:t>(2) 6 years  </a:t>
                      </a:r>
                    </a:p>
                    <a:p>
                      <a:pPr marL="0" indent="0" algn="l">
                        <a:lnSpc>
                          <a:spcPct val="107000"/>
                        </a:lnSpc>
                        <a:spcAft>
                          <a:spcPts val="0"/>
                        </a:spcAft>
                        <a:buNone/>
                      </a:pPr>
                      <a:r>
                        <a:rPr lang="en-GB" sz="1100" dirty="0">
                          <a:effectLst/>
                          <a:latin typeface="Times New Roman" panose="02020603050405020304" pitchFamily="18" charset="0"/>
                          <a:cs typeface="Times New Roman" panose="02020603050405020304" pitchFamily="18" charset="0"/>
                        </a:rPr>
                        <a:t>(3) 6 years</a:t>
                      </a:r>
                      <a:br>
                        <a:rPr lang="en-GB" sz="1100" dirty="0">
                          <a:effectLst/>
                          <a:latin typeface="Times New Roman" panose="02020603050405020304" pitchFamily="18" charset="0"/>
                          <a:cs typeface="Times New Roman" panose="02020603050405020304" pitchFamily="18" charset="0"/>
                        </a:rPr>
                      </a:b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Dementia</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ANU-ADRI score</a:t>
                      </a:r>
                      <a:r>
                        <a:rPr lang="en-GB" sz="1100" baseline="30000" dirty="0">
                          <a:effectLst/>
                          <a:latin typeface="Times New Roman" panose="02020603050405020304" pitchFamily="18" charset="0"/>
                          <a:cs typeface="Times New Roman" panose="02020603050405020304" pitchFamily="18" charset="0"/>
                        </a:rPr>
                        <a:t> </a:t>
                      </a:r>
                      <a:r>
                        <a:rPr lang="en-GB" sz="1100" dirty="0">
                          <a:effectLst/>
                          <a:latin typeface="Times New Roman" panose="02020603050405020304" pitchFamily="18" charset="0"/>
                          <a:cs typeface="Times New Roman" panose="02020603050405020304" pitchFamily="18" charset="0"/>
                        </a:rPr>
                        <a:t>of different variables: </a:t>
                      </a:r>
                      <a:br>
                        <a:rPr lang="en-GB" sz="1100" dirty="0">
                          <a:effectLst/>
                          <a:latin typeface="Times New Roman" panose="02020603050405020304" pitchFamily="18" charset="0"/>
                          <a:cs typeface="Times New Roman" panose="02020603050405020304" pitchFamily="18" charset="0"/>
                        </a:rPr>
                      </a:br>
                      <a:r>
                        <a:rPr lang="en-GB" sz="1100" dirty="0" smtClean="0">
                          <a:effectLst/>
                          <a:latin typeface="Times New Roman" panose="02020603050405020304" pitchFamily="18" charset="0"/>
                          <a:cs typeface="Times New Roman" panose="02020603050405020304" pitchFamily="18" charset="0"/>
                        </a:rPr>
                        <a:t>▫ Age </a:t>
                      </a: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Gender </a:t>
                      </a: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Education</a:t>
                      </a:r>
                      <a:r>
                        <a:rPr lang="en-GB" sz="1100" dirty="0">
                          <a:effectLst/>
                          <a:latin typeface="Times New Roman" panose="02020603050405020304" pitchFamily="18" charset="0"/>
                          <a:cs typeface="Times New Roman" panose="02020603050405020304" pitchFamily="18" charset="0"/>
                        </a:rPr>
                        <a:t/>
                      </a:r>
                      <a:br>
                        <a:rPr lang="en-GB" sz="1100" dirty="0">
                          <a:effectLst/>
                          <a:latin typeface="Times New Roman" panose="02020603050405020304" pitchFamily="18" charset="0"/>
                          <a:cs typeface="Times New Roman" panose="02020603050405020304" pitchFamily="18" charset="0"/>
                        </a:rPr>
                      </a:br>
                      <a:r>
                        <a:rPr lang="en-GB" sz="1100" dirty="0" smtClean="0">
                          <a:effectLst/>
                          <a:latin typeface="Times New Roman" panose="02020603050405020304" pitchFamily="18" charset="0"/>
                          <a:cs typeface="Times New Roman" panose="02020603050405020304" pitchFamily="18" charset="0"/>
                        </a:rPr>
                        <a:t>▫ Smoking status</a:t>
                      </a:r>
                      <a:r>
                        <a:rPr lang="en-GB" sz="1100" dirty="0">
                          <a:effectLst/>
                          <a:latin typeface="Times New Roman" panose="02020603050405020304" pitchFamily="18" charset="0"/>
                          <a:cs typeface="Times New Roman" panose="02020603050405020304" pitchFamily="18" charset="0"/>
                        </a:rPr>
                        <a:t/>
                      </a:r>
                      <a:br>
                        <a:rPr lang="en-GB" sz="1100" dirty="0">
                          <a:effectLst/>
                          <a:latin typeface="Times New Roman" panose="02020603050405020304" pitchFamily="18" charset="0"/>
                          <a:cs typeface="Times New Roman" panose="02020603050405020304" pitchFamily="18" charset="0"/>
                        </a:rPr>
                      </a:br>
                      <a:r>
                        <a:rPr lang="en-GB" sz="1100" dirty="0" smtClean="0">
                          <a:effectLst/>
                          <a:latin typeface="Times New Roman" panose="02020603050405020304" pitchFamily="18" charset="0"/>
                          <a:cs typeface="Times New Roman" panose="02020603050405020304" pitchFamily="18" charset="0"/>
                        </a:rPr>
                        <a:t>▫ </a:t>
                      </a:r>
                      <a:r>
                        <a:rPr lang="en-GB" sz="1100" i="1" dirty="0" smtClean="0">
                          <a:effectLst/>
                          <a:latin typeface="Times New Roman" panose="02020603050405020304" pitchFamily="18" charset="0"/>
                          <a:cs typeface="Times New Roman" panose="02020603050405020304" pitchFamily="18" charset="0"/>
                        </a:rPr>
                        <a:t>Alcohol intake</a:t>
                      </a:r>
                      <a:endParaRPr lang="en-GB" sz="1100" i="1" dirty="0">
                        <a:effectLst/>
                        <a:latin typeface="Times New Roman" panose="02020603050405020304" pitchFamily="18" charset="0"/>
                        <a:cs typeface="Times New Roman" panose="02020603050405020304" pitchFamily="18" charset="0"/>
                      </a:endParaRP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Diabetes</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
                      </a:r>
                      <a:br>
                        <a:rPr lang="en-GB" sz="1100" dirty="0">
                          <a:effectLst/>
                          <a:latin typeface="Times New Roman" panose="02020603050405020304" pitchFamily="18" charset="0"/>
                          <a:cs typeface="Times New Roman" panose="02020603050405020304" pitchFamily="18" charset="0"/>
                        </a:rPr>
                      </a:br>
                      <a:r>
                        <a:rPr lang="en-GB" sz="1100" dirty="0" smtClean="0">
                          <a:effectLst/>
                          <a:latin typeface="Times New Roman" panose="02020603050405020304" pitchFamily="18" charset="0"/>
                          <a:cs typeface="Times New Roman" panose="02020603050405020304" pitchFamily="18" charset="0"/>
                        </a:rPr>
                        <a:t>▫ Age </a:t>
                      </a: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Gender </a:t>
                      </a: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Education </a:t>
                      </a: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Smoking </a:t>
                      </a:r>
                      <a:r>
                        <a:rPr lang="en-GB" sz="1100" dirty="0">
                          <a:effectLst/>
                          <a:latin typeface="Times New Roman" panose="02020603050405020304" pitchFamily="18" charset="0"/>
                          <a:cs typeface="Times New Roman" panose="02020603050405020304" pitchFamily="18" charset="0"/>
                        </a:rPr>
                        <a:t>status </a:t>
                      </a:r>
                      <a:endParaRPr lang="en-GB" sz="1100" dirty="0" smtClean="0">
                        <a:effectLst/>
                        <a:latin typeface="Times New Roman" panose="02020603050405020304" pitchFamily="18" charset="0"/>
                        <a:cs typeface="Times New Roman" panose="02020603050405020304" pitchFamily="18" charset="0"/>
                      </a:endParaRP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a:t>
                      </a:r>
                      <a:r>
                        <a:rPr lang="en-GB" sz="1100" i="1" dirty="0" smtClean="0">
                          <a:effectLst/>
                          <a:latin typeface="Times New Roman" panose="02020603050405020304" pitchFamily="18" charset="0"/>
                          <a:cs typeface="Times New Roman" panose="02020603050405020304" pitchFamily="18" charset="0"/>
                        </a:rPr>
                        <a:t>Hazardous drinker</a:t>
                      </a:r>
                      <a:endParaRPr lang="en-GB" sz="1100" i="1" dirty="0">
                        <a:effectLst/>
                        <a:latin typeface="Times New Roman" panose="02020603050405020304" pitchFamily="18" charset="0"/>
                        <a:cs typeface="Times New Roman" panose="02020603050405020304" pitchFamily="18" charset="0"/>
                      </a:endParaRP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Diabetes</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1596172">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3</a:t>
                      </a:r>
                      <a:endParaRPr lang="en-GB"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err="1">
                          <a:effectLst/>
                          <a:latin typeface="Times New Roman" panose="02020603050405020304" pitchFamily="18" charset="0"/>
                          <a:cs typeface="Times New Roman" panose="02020603050405020304" pitchFamily="18" charset="0"/>
                        </a:rPr>
                        <a:t>Kivipelto</a:t>
                      </a:r>
                      <a:r>
                        <a:rPr lang="en-GB" sz="1100" dirty="0">
                          <a:effectLst/>
                          <a:latin typeface="Times New Roman" panose="02020603050405020304" pitchFamily="18" charset="0"/>
                          <a:cs typeface="Times New Roman" panose="02020603050405020304" pitchFamily="18" charset="0"/>
                        </a:rPr>
                        <a:t>, 2006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Finland</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1409</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latin typeface="Times New Roman" panose="02020603050405020304" pitchFamily="18" charset="0"/>
                          <a:cs typeface="Times New Roman" panose="02020603050405020304" pitchFamily="18" charset="0"/>
                        </a:rPr>
                        <a:t>39 - 64 years</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latin typeface="Times New Roman" panose="02020603050405020304" pitchFamily="18" charset="0"/>
                          <a:cs typeface="Times New Roman" panose="02020603050405020304" pitchFamily="18" charset="0"/>
                        </a:rPr>
                        <a:t>20 years</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Dementia</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CAIDE score:</a:t>
                      </a: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Age </a:t>
                      </a: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Gender </a:t>
                      </a: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Education </a:t>
                      </a: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Physical </a:t>
                      </a:r>
                      <a:r>
                        <a:rPr lang="en-GB" sz="1100" dirty="0">
                          <a:effectLst/>
                          <a:latin typeface="Times New Roman" panose="02020603050405020304" pitchFamily="18" charset="0"/>
                          <a:cs typeface="Times New Roman" panose="02020603050405020304" pitchFamily="18" charset="0"/>
                        </a:rPr>
                        <a:t>activity </a:t>
                      </a:r>
                      <a:endParaRPr lang="en-GB" sz="1100" dirty="0" smtClean="0">
                        <a:effectLst/>
                        <a:latin typeface="Times New Roman" panose="02020603050405020304" pitchFamily="18" charset="0"/>
                        <a:cs typeface="Times New Roman" panose="02020603050405020304" pitchFamily="18" charset="0"/>
                      </a:endParaRP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a:t>
                      </a:r>
                      <a:r>
                        <a:rPr lang="en-GB" sz="1100" i="1" dirty="0" smtClean="0">
                          <a:effectLst/>
                          <a:latin typeface="Times New Roman" panose="02020603050405020304" pitchFamily="18" charset="0"/>
                          <a:cs typeface="Times New Roman" panose="02020603050405020304" pitchFamily="18" charset="0"/>
                        </a:rPr>
                        <a:t>BMI </a:t>
                      </a: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Systolic </a:t>
                      </a:r>
                      <a:r>
                        <a:rPr lang="en-GB" sz="1100" dirty="0">
                          <a:effectLst/>
                          <a:latin typeface="Times New Roman" panose="02020603050405020304" pitchFamily="18" charset="0"/>
                          <a:cs typeface="Times New Roman" panose="02020603050405020304" pitchFamily="18" charset="0"/>
                        </a:rPr>
                        <a:t>blood </a:t>
                      </a:r>
                      <a:r>
                        <a:rPr lang="en-GB" sz="1100" dirty="0" smtClean="0">
                          <a:effectLst/>
                          <a:latin typeface="Times New Roman" panose="02020603050405020304" pitchFamily="18" charset="0"/>
                          <a:cs typeface="Times New Roman" panose="02020603050405020304" pitchFamily="18" charset="0"/>
                        </a:rPr>
                        <a:t>pressure</a:t>
                      </a:r>
                      <a:r>
                        <a:rPr lang="en-GB" sz="1100" dirty="0">
                          <a:effectLst/>
                          <a:latin typeface="Times New Roman" panose="02020603050405020304" pitchFamily="18" charset="0"/>
                          <a:cs typeface="Times New Roman" panose="02020603050405020304" pitchFamily="18" charset="0"/>
                        </a:rPr>
                        <a:t/>
                      </a:r>
                      <a:br>
                        <a:rPr lang="en-GB" sz="1100" dirty="0">
                          <a:effectLst/>
                          <a:latin typeface="Times New Roman" panose="02020603050405020304" pitchFamily="18" charset="0"/>
                          <a:cs typeface="Times New Roman" panose="02020603050405020304" pitchFamily="18" charset="0"/>
                        </a:rPr>
                      </a:br>
                      <a:r>
                        <a:rPr lang="en-GB" sz="1100" dirty="0" smtClean="0">
                          <a:effectLst/>
                          <a:latin typeface="Times New Roman" panose="02020603050405020304" pitchFamily="18" charset="0"/>
                          <a:cs typeface="Times New Roman" panose="02020603050405020304" pitchFamily="18" charset="0"/>
                        </a:rPr>
                        <a:t>▫ Total cholesterol</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 </a:t>
                      </a: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Age </a:t>
                      </a: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Gender </a:t>
                      </a: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Education </a:t>
                      </a: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Physical </a:t>
                      </a:r>
                      <a:r>
                        <a:rPr lang="en-GB" sz="1100" dirty="0">
                          <a:effectLst/>
                          <a:latin typeface="Times New Roman" panose="02020603050405020304" pitchFamily="18" charset="0"/>
                          <a:cs typeface="Times New Roman" panose="02020603050405020304" pitchFamily="18" charset="0"/>
                        </a:rPr>
                        <a:t>activity </a:t>
                      </a:r>
                      <a:endParaRPr lang="en-GB" sz="1100" dirty="0" smtClean="0">
                        <a:effectLst/>
                        <a:latin typeface="Times New Roman" panose="02020603050405020304" pitchFamily="18" charset="0"/>
                        <a:cs typeface="Times New Roman" panose="02020603050405020304" pitchFamily="18" charset="0"/>
                      </a:endParaRP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a:t>
                      </a:r>
                      <a:r>
                        <a:rPr lang="en-GB" sz="1100" i="1" dirty="0" smtClean="0">
                          <a:effectLst/>
                          <a:latin typeface="Times New Roman" panose="02020603050405020304" pitchFamily="18" charset="0"/>
                          <a:cs typeface="Times New Roman" panose="02020603050405020304" pitchFamily="18" charset="0"/>
                        </a:rPr>
                        <a:t>Waist</a:t>
                      </a:r>
                      <a:r>
                        <a:rPr lang="en-GB" sz="1100" i="1" baseline="0" dirty="0" smtClean="0">
                          <a:effectLst/>
                          <a:latin typeface="Times New Roman" panose="02020603050405020304" pitchFamily="18" charset="0"/>
                          <a:cs typeface="Times New Roman" panose="02020603050405020304" pitchFamily="18" charset="0"/>
                        </a:rPr>
                        <a:t> circumference</a:t>
                      </a:r>
                      <a:r>
                        <a:rPr lang="en-GB" sz="1100" dirty="0">
                          <a:effectLst/>
                          <a:latin typeface="Times New Roman" panose="02020603050405020304" pitchFamily="18" charset="0"/>
                          <a:cs typeface="Times New Roman" panose="02020603050405020304" pitchFamily="18" charset="0"/>
                        </a:rPr>
                        <a:t/>
                      </a:r>
                      <a:br>
                        <a:rPr lang="en-GB" sz="1100" dirty="0">
                          <a:effectLst/>
                          <a:latin typeface="Times New Roman" panose="02020603050405020304" pitchFamily="18" charset="0"/>
                          <a:cs typeface="Times New Roman" panose="02020603050405020304" pitchFamily="18" charset="0"/>
                        </a:rPr>
                      </a:br>
                      <a:r>
                        <a:rPr lang="en-GB" sz="1100" dirty="0" smtClean="0">
                          <a:effectLst/>
                          <a:latin typeface="Times New Roman" panose="02020603050405020304" pitchFamily="18" charset="0"/>
                          <a:cs typeface="Times New Roman" panose="02020603050405020304" pitchFamily="18" charset="0"/>
                        </a:rPr>
                        <a:t>▫ Systolic blood</a:t>
                      </a:r>
                      <a:r>
                        <a:rPr lang="en-GB" sz="1100" baseline="0" dirty="0" smtClean="0">
                          <a:effectLst/>
                          <a:latin typeface="Times New Roman" panose="02020603050405020304" pitchFamily="18" charset="0"/>
                          <a:cs typeface="Times New Roman" panose="02020603050405020304" pitchFamily="18" charset="0"/>
                        </a:rPr>
                        <a:t> pressure</a:t>
                      </a:r>
                      <a:r>
                        <a:rPr lang="en-GB" sz="1100" dirty="0">
                          <a:effectLst/>
                          <a:latin typeface="Times New Roman" panose="02020603050405020304" pitchFamily="18" charset="0"/>
                          <a:cs typeface="Times New Roman" panose="02020603050405020304" pitchFamily="18" charset="0"/>
                        </a:rPr>
                        <a:t/>
                      </a:r>
                      <a:br>
                        <a:rPr lang="en-GB" sz="1100" dirty="0">
                          <a:effectLst/>
                          <a:latin typeface="Times New Roman" panose="02020603050405020304" pitchFamily="18" charset="0"/>
                          <a:cs typeface="Times New Roman" panose="02020603050405020304" pitchFamily="18" charset="0"/>
                        </a:rPr>
                      </a:br>
                      <a:r>
                        <a:rPr lang="en-GB" sz="1100" dirty="0" smtClean="0">
                          <a:effectLst/>
                          <a:latin typeface="Times New Roman" panose="02020603050405020304" pitchFamily="18" charset="0"/>
                          <a:cs typeface="Times New Roman" panose="02020603050405020304" pitchFamily="18" charset="0"/>
                        </a:rPr>
                        <a:t>▫ Total cholesterol</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1019166">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4</a:t>
                      </a:r>
                      <a:endParaRPr lang="en-GB"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err="1">
                          <a:effectLst/>
                          <a:latin typeface="Times New Roman" panose="02020603050405020304" pitchFamily="18" charset="0"/>
                          <a:cs typeface="Times New Roman" panose="02020603050405020304" pitchFamily="18" charset="0"/>
                        </a:rPr>
                        <a:t>Jorm</a:t>
                      </a:r>
                      <a:r>
                        <a:rPr lang="en-GB" sz="1100" dirty="0">
                          <a:effectLst/>
                          <a:latin typeface="Times New Roman" panose="02020603050405020304" pitchFamily="18" charset="0"/>
                          <a:cs typeface="Times New Roman" panose="02020603050405020304" pitchFamily="18" charset="0"/>
                        </a:rPr>
                        <a:t>, </a:t>
                      </a:r>
                    </a:p>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2005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Hawaii</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3734</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71 - 93 years</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3 - 6 years</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Times New Roman" panose="02020603050405020304" pitchFamily="18" charset="0"/>
                          <a:cs typeface="Times New Roman" panose="02020603050405020304" pitchFamily="18" charset="0"/>
                        </a:rPr>
                        <a:t>Dementia</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Age </a:t>
                      </a:r>
                      <a:r>
                        <a:rPr lang="en-GB" sz="1100" dirty="0">
                          <a:effectLst/>
                          <a:latin typeface="Times New Roman" panose="02020603050405020304" pitchFamily="18" charset="0"/>
                          <a:cs typeface="Times New Roman" panose="02020603050405020304" pitchFamily="18" charset="0"/>
                        </a:rPr>
                        <a:t/>
                      </a:r>
                      <a:br>
                        <a:rPr lang="en-GB" sz="1100" dirty="0">
                          <a:effectLst/>
                          <a:latin typeface="Times New Roman" panose="02020603050405020304" pitchFamily="18" charset="0"/>
                          <a:cs typeface="Times New Roman" panose="02020603050405020304" pitchFamily="18" charset="0"/>
                        </a:rPr>
                      </a:br>
                      <a:r>
                        <a:rPr lang="en-GB" sz="1100" dirty="0" smtClean="0">
                          <a:effectLst/>
                          <a:latin typeface="Times New Roman" panose="02020603050405020304" pitchFamily="18" charset="0"/>
                          <a:cs typeface="Times New Roman" panose="02020603050405020304" pitchFamily="18" charset="0"/>
                        </a:rPr>
                        <a:t>▫ Education </a:t>
                      </a:r>
                      <a:r>
                        <a:rPr lang="en-GB" sz="1100" dirty="0">
                          <a:effectLst/>
                          <a:latin typeface="Times New Roman" panose="02020603050405020304" pitchFamily="18" charset="0"/>
                          <a:cs typeface="Times New Roman" panose="02020603050405020304" pitchFamily="18" charset="0"/>
                        </a:rPr>
                        <a:t/>
                      </a:r>
                      <a:br>
                        <a:rPr lang="en-GB" sz="1100" dirty="0">
                          <a:effectLst/>
                          <a:latin typeface="Times New Roman" panose="02020603050405020304" pitchFamily="18" charset="0"/>
                          <a:cs typeface="Times New Roman" panose="02020603050405020304" pitchFamily="18" charset="0"/>
                        </a:rPr>
                      </a:br>
                      <a:r>
                        <a:rPr lang="en-GB" sz="1100" i="1" dirty="0" smtClean="0">
                          <a:effectLst/>
                          <a:latin typeface="Times New Roman" panose="02020603050405020304" pitchFamily="18" charset="0"/>
                          <a:cs typeface="Times New Roman" panose="02020603050405020304" pitchFamily="18" charset="0"/>
                        </a:rPr>
                        <a:t>▫ CASI </a:t>
                      </a:r>
                      <a:r>
                        <a:rPr lang="en-GB" sz="1100" i="1" dirty="0">
                          <a:effectLst/>
                          <a:latin typeface="Times New Roman" panose="02020603050405020304" pitchFamily="18" charset="0"/>
                          <a:cs typeface="Times New Roman" panose="02020603050405020304" pitchFamily="18" charset="0"/>
                        </a:rPr>
                        <a:t>episodic </a:t>
                      </a:r>
                      <a:r>
                        <a:rPr lang="en-GB" sz="1100" i="1" dirty="0" smtClean="0">
                          <a:effectLst/>
                          <a:latin typeface="Times New Roman" panose="02020603050405020304" pitchFamily="18" charset="0"/>
                          <a:cs typeface="Times New Roman" panose="02020603050405020304" pitchFamily="18" charset="0"/>
                        </a:rPr>
                        <a:t>memory</a:t>
                      </a:r>
                      <a:endParaRPr lang="en-GB" sz="1100" i="1" dirty="0">
                        <a:effectLst/>
                        <a:latin typeface="Times New Roman" panose="02020603050405020304" pitchFamily="18" charset="0"/>
                        <a:cs typeface="Times New Roman" panose="02020603050405020304" pitchFamily="18" charset="0"/>
                      </a:endParaRPr>
                    </a:p>
                    <a:p>
                      <a:pPr algn="l">
                        <a:lnSpc>
                          <a:spcPct val="107000"/>
                        </a:lnSpc>
                        <a:spcAft>
                          <a:spcPts val="0"/>
                        </a:spcAft>
                      </a:pPr>
                      <a:r>
                        <a:rPr lang="en-GB" sz="1100" i="1" dirty="0" smtClean="0">
                          <a:effectLst/>
                          <a:latin typeface="Times New Roman" panose="02020603050405020304" pitchFamily="18" charset="0"/>
                          <a:cs typeface="Times New Roman" panose="02020603050405020304" pitchFamily="18" charset="0"/>
                        </a:rPr>
                        <a:t>▫ CASI </a:t>
                      </a:r>
                      <a:r>
                        <a:rPr lang="en-GB" sz="1100" i="1" dirty="0">
                          <a:effectLst/>
                          <a:latin typeface="Times New Roman" panose="02020603050405020304" pitchFamily="18" charset="0"/>
                          <a:cs typeface="Times New Roman" panose="02020603050405020304" pitchFamily="18" charset="0"/>
                        </a:rPr>
                        <a:t>visual construction </a:t>
                      </a:r>
                    </a:p>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Subjective </a:t>
                      </a:r>
                      <a:r>
                        <a:rPr lang="en-GB" sz="1100" dirty="0">
                          <a:effectLst/>
                          <a:latin typeface="Times New Roman" panose="02020603050405020304" pitchFamily="18" charset="0"/>
                          <a:cs typeface="Times New Roman" panose="02020603050405020304" pitchFamily="18" charset="0"/>
                        </a:rPr>
                        <a:t>memory </a:t>
                      </a:r>
                      <a:r>
                        <a:rPr lang="en-GB" sz="1100" dirty="0" smtClean="0">
                          <a:effectLst/>
                          <a:latin typeface="Times New Roman" panose="02020603050405020304" pitchFamily="18" charset="0"/>
                          <a:cs typeface="Times New Roman" panose="02020603050405020304" pitchFamily="18" charset="0"/>
                        </a:rPr>
                        <a:t>impairment</a:t>
                      </a:r>
                      <a:endParaRPr lang="en-GB" sz="11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smtClean="0">
                          <a:effectLst/>
                          <a:latin typeface="Times New Roman" panose="02020603050405020304" pitchFamily="18" charset="0"/>
                          <a:cs typeface="Times New Roman" panose="02020603050405020304" pitchFamily="18" charset="0"/>
                        </a:rPr>
                        <a:t>▫ Age </a:t>
                      </a:r>
                      <a:r>
                        <a:rPr lang="en-GB" sz="1100" dirty="0">
                          <a:effectLst/>
                          <a:latin typeface="Times New Roman" panose="02020603050405020304" pitchFamily="18" charset="0"/>
                          <a:cs typeface="Times New Roman" panose="02020603050405020304" pitchFamily="18" charset="0"/>
                        </a:rPr>
                        <a:t/>
                      </a:r>
                      <a:br>
                        <a:rPr lang="en-GB" sz="1100" dirty="0">
                          <a:effectLst/>
                          <a:latin typeface="Times New Roman" panose="02020603050405020304" pitchFamily="18" charset="0"/>
                          <a:cs typeface="Times New Roman" panose="02020603050405020304" pitchFamily="18" charset="0"/>
                        </a:rPr>
                      </a:br>
                      <a:r>
                        <a:rPr lang="en-GB" sz="1100" dirty="0" smtClean="0">
                          <a:effectLst/>
                          <a:latin typeface="Times New Roman" panose="02020603050405020304" pitchFamily="18" charset="0"/>
                          <a:cs typeface="Times New Roman" panose="02020603050405020304" pitchFamily="18" charset="0"/>
                        </a:rPr>
                        <a:t>▫ Education</a:t>
                      </a:r>
                      <a:r>
                        <a:rPr lang="en-GB" sz="1100" baseline="30000" dirty="0" smtClean="0">
                          <a:effectLst/>
                          <a:latin typeface="Times New Roman" panose="02020603050405020304" pitchFamily="18" charset="0"/>
                          <a:cs typeface="Times New Roman" panose="02020603050405020304" pitchFamily="18" charset="0"/>
                        </a:rPr>
                        <a:t> </a:t>
                      </a:r>
                      <a:r>
                        <a:rPr lang="en-GB" sz="1100" dirty="0">
                          <a:effectLst/>
                          <a:latin typeface="Times New Roman" panose="02020603050405020304" pitchFamily="18" charset="0"/>
                          <a:cs typeface="Times New Roman" panose="02020603050405020304" pitchFamily="18" charset="0"/>
                        </a:rPr>
                        <a:t/>
                      </a:r>
                      <a:br>
                        <a:rPr lang="en-GB" sz="1100" dirty="0">
                          <a:effectLst/>
                          <a:latin typeface="Times New Roman" panose="02020603050405020304" pitchFamily="18" charset="0"/>
                          <a:cs typeface="Times New Roman" panose="02020603050405020304" pitchFamily="18" charset="0"/>
                        </a:rPr>
                      </a:br>
                      <a:r>
                        <a:rPr lang="en-GB" sz="1100" i="1" dirty="0" smtClean="0">
                          <a:effectLst/>
                          <a:latin typeface="Times New Roman" panose="02020603050405020304" pitchFamily="18" charset="0"/>
                          <a:cs typeface="Times New Roman" panose="02020603050405020304" pitchFamily="18" charset="0"/>
                        </a:rPr>
                        <a:t>▫ World </a:t>
                      </a:r>
                      <a:r>
                        <a:rPr lang="en-GB" sz="1100" i="1" dirty="0">
                          <a:effectLst/>
                          <a:latin typeface="Times New Roman" panose="02020603050405020304" pitchFamily="18" charset="0"/>
                          <a:cs typeface="Times New Roman" panose="02020603050405020304" pitchFamily="18" charset="0"/>
                        </a:rPr>
                        <a:t>list learning </a:t>
                      </a:r>
                      <a:endParaRPr lang="en-GB" sz="1100" i="1" dirty="0" smtClean="0">
                        <a:effectLst/>
                        <a:latin typeface="Times New Roman" panose="02020603050405020304" pitchFamily="18" charset="0"/>
                        <a:cs typeface="Times New Roman" panose="02020603050405020304" pitchFamily="18" charset="0"/>
                      </a:endParaRPr>
                    </a:p>
                    <a:p>
                      <a:pPr algn="l">
                        <a:lnSpc>
                          <a:spcPct val="107000"/>
                        </a:lnSpc>
                        <a:spcAft>
                          <a:spcPts val="0"/>
                        </a:spcAft>
                      </a:pPr>
                      <a:r>
                        <a:rPr lang="en-GB" sz="1100" i="1" dirty="0" smtClean="0">
                          <a:effectLst/>
                          <a:latin typeface="Times New Roman" panose="02020603050405020304" pitchFamily="18" charset="0"/>
                          <a:cs typeface="Times New Roman" panose="02020603050405020304" pitchFamily="18" charset="0"/>
                        </a:rPr>
                        <a:t>▫ Copy </a:t>
                      </a:r>
                      <a:r>
                        <a:rPr lang="en-GB" sz="1100" i="1" dirty="0">
                          <a:effectLst/>
                          <a:latin typeface="Times New Roman" panose="02020603050405020304" pitchFamily="18" charset="0"/>
                          <a:cs typeface="Times New Roman" panose="02020603050405020304" pitchFamily="18" charset="0"/>
                        </a:rPr>
                        <a:t>circle </a:t>
                      </a:r>
                      <a:r>
                        <a:rPr lang="en-GB" sz="1100" i="1" dirty="0" smtClean="0">
                          <a:effectLst/>
                          <a:latin typeface="Times New Roman" panose="02020603050405020304" pitchFamily="18" charset="0"/>
                          <a:cs typeface="Times New Roman" panose="02020603050405020304" pitchFamily="18" charset="0"/>
                        </a:rPr>
                        <a:t>correct; </a:t>
                      </a:r>
                      <a:r>
                        <a:rPr lang="en-GB" sz="1100" i="1" dirty="0">
                          <a:effectLst/>
                          <a:latin typeface="Times New Roman" panose="02020603050405020304" pitchFamily="18" charset="0"/>
                          <a:cs typeface="Times New Roman" panose="02020603050405020304" pitchFamily="18" charset="0"/>
                        </a:rPr>
                        <a:t>copy pentagon correct </a:t>
                      </a:r>
                      <a:r>
                        <a:rPr lang="en-GB" sz="1100" dirty="0">
                          <a:effectLst/>
                          <a:latin typeface="Times New Roman" panose="02020603050405020304" pitchFamily="18" charset="0"/>
                          <a:cs typeface="Times New Roman" panose="02020603050405020304" pitchFamily="18" charset="0"/>
                        </a:rPr>
                        <a:t/>
                      </a:r>
                      <a:br>
                        <a:rPr lang="en-GB" sz="1100" dirty="0">
                          <a:effectLst/>
                          <a:latin typeface="Times New Roman" panose="02020603050405020304" pitchFamily="18" charset="0"/>
                          <a:cs typeface="Times New Roman" panose="02020603050405020304" pitchFamily="18" charset="0"/>
                        </a:rPr>
                      </a:br>
                      <a:r>
                        <a:rPr lang="en-GB" sz="1100" dirty="0" smtClean="0">
                          <a:effectLst/>
                          <a:latin typeface="Times New Roman" panose="02020603050405020304" pitchFamily="18" charset="0"/>
                          <a:cs typeface="Times New Roman" panose="02020603050405020304" pitchFamily="18" charset="0"/>
                        </a:rPr>
                        <a:t>▫ Subjective </a:t>
                      </a:r>
                      <a:r>
                        <a:rPr lang="en-GB" sz="1100" dirty="0">
                          <a:effectLst/>
                          <a:latin typeface="Times New Roman" panose="02020603050405020304" pitchFamily="18" charset="0"/>
                          <a:cs typeface="Times New Roman" panose="02020603050405020304" pitchFamily="18" charset="0"/>
                        </a:rPr>
                        <a:t>memory impairment </a:t>
                      </a:r>
                      <a:endParaRPr lang="en-GB" sz="11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bl>
          </a:graphicData>
        </a:graphic>
      </p:graphicFrame>
      <p:sp>
        <p:nvSpPr>
          <p:cNvPr id="4" name="TextBox 3"/>
          <p:cNvSpPr txBox="1"/>
          <p:nvPr/>
        </p:nvSpPr>
        <p:spPr>
          <a:xfrm>
            <a:off x="148091" y="165370"/>
            <a:ext cx="7188741" cy="523220"/>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Dementia risk prediction models</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0056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4339" y="389137"/>
            <a:ext cx="11876173" cy="530116"/>
          </a:xfrm>
        </p:spPr>
        <p:txBody>
          <a:bodyPr anchor="t" anchorCtr="0">
            <a:normAutofit/>
          </a:bodyPr>
          <a:lstStyle/>
          <a:p>
            <a:r>
              <a:rPr lang="en-GB" sz="3200" dirty="0">
                <a:solidFill>
                  <a:schemeClr val="tx1"/>
                </a:solidFill>
                <a:latin typeface="Times New Roman" panose="02020603050405020304" pitchFamily="18" charset="0"/>
                <a:cs typeface="Times New Roman" panose="02020603050405020304" pitchFamily="18" charset="0"/>
              </a:rPr>
              <a:t>Harrell’s C statistic and 95%CI for dementia risk prediction models</a:t>
            </a:r>
          </a:p>
        </p:txBody>
      </p:sp>
      <p:sp>
        <p:nvSpPr>
          <p:cNvPr id="12" name="Rectangle 11"/>
          <p:cNvSpPr/>
          <p:nvPr/>
        </p:nvSpPr>
        <p:spPr>
          <a:xfrm>
            <a:off x="254339" y="4952166"/>
            <a:ext cx="2540769" cy="1015663"/>
          </a:xfrm>
          <a:prstGeom prst="rect">
            <a:avLst/>
          </a:prstGeom>
        </p:spPr>
        <p:txBody>
          <a:bodyPr wrap="square">
            <a:spAutoFit/>
          </a:bodyPr>
          <a:lstStyle/>
          <a:p>
            <a:r>
              <a:rPr lang="en-GB" sz="1200" b="1" dirty="0">
                <a:latin typeface="Times New Roman" panose="02020603050405020304" pitchFamily="18" charset="0"/>
                <a:cs typeface="Times New Roman" panose="02020603050405020304" pitchFamily="18" charset="0"/>
              </a:rPr>
              <a:t>Original:</a:t>
            </a:r>
          </a:p>
          <a:p>
            <a:r>
              <a:rPr lang="en-GB" sz="1200" dirty="0">
                <a:latin typeface="Times New Roman" panose="02020603050405020304" pitchFamily="18" charset="0"/>
                <a:cs typeface="Times New Roman" panose="02020603050405020304" pitchFamily="18" charset="0"/>
              </a:rPr>
              <a:t>0.79 (0.77 – 0.81), </a:t>
            </a:r>
            <a:r>
              <a:rPr lang="en-GB" sz="1200" dirty="0" smtClean="0">
                <a:latin typeface="Times New Roman" panose="02020603050405020304" pitchFamily="18" charset="0"/>
                <a:cs typeface="Times New Roman" panose="02020603050405020304" pitchFamily="18" charset="0"/>
              </a:rPr>
              <a:t>n=5,507</a:t>
            </a:r>
          </a:p>
          <a:p>
            <a:endParaRPr lang="en-GB" sz="1200" dirty="0">
              <a:latin typeface="Times New Roman" panose="02020603050405020304" pitchFamily="18" charset="0"/>
              <a:cs typeface="Times New Roman" panose="02020603050405020304" pitchFamily="18" charset="0"/>
            </a:endParaRPr>
          </a:p>
          <a:p>
            <a:r>
              <a:rPr lang="en-GB" sz="1200" b="1" dirty="0">
                <a:latin typeface="Times New Roman" panose="02020603050405020304" pitchFamily="18" charset="0"/>
                <a:cs typeface="Times New Roman" panose="02020603050405020304" pitchFamily="18" charset="0"/>
              </a:rPr>
              <a:t>10 / 66: </a:t>
            </a:r>
          </a:p>
          <a:p>
            <a:r>
              <a:rPr lang="en-GB" sz="1200" dirty="0">
                <a:latin typeface="Times New Roman" panose="02020603050405020304" pitchFamily="18" charset="0"/>
                <a:cs typeface="Times New Roman" panose="02020603050405020304" pitchFamily="18" charset="0"/>
              </a:rPr>
              <a:t>0.69 (0.68 – 0.71), n=11,131</a:t>
            </a:r>
            <a:r>
              <a:rPr lang="en-GB" sz="1200" dirty="0" smtClean="0">
                <a:latin typeface="Times New Roman" panose="02020603050405020304" pitchFamily="18" charset="0"/>
                <a:cs typeface="Times New Roman" panose="02020603050405020304" pitchFamily="18" charset="0"/>
              </a:rPr>
              <a:t>.</a:t>
            </a:r>
            <a:endParaRPr lang="en-GB" sz="1200" dirty="0">
              <a:latin typeface="Times New Roman" panose="02020603050405020304" pitchFamily="18" charset="0"/>
              <a:cs typeface="Times New Roman" panose="02020603050405020304" pitchFamily="18" charset="0"/>
            </a:endParaRPr>
          </a:p>
        </p:txBody>
      </p:sp>
      <p:sp>
        <p:nvSpPr>
          <p:cNvPr id="13" name="Rectangle 12"/>
          <p:cNvSpPr/>
          <p:nvPr/>
        </p:nvSpPr>
        <p:spPr>
          <a:xfrm>
            <a:off x="3247846" y="4940135"/>
            <a:ext cx="2254257" cy="1384995"/>
          </a:xfrm>
          <a:prstGeom prst="rect">
            <a:avLst/>
          </a:prstGeom>
        </p:spPr>
        <p:txBody>
          <a:bodyPr wrap="square">
            <a:spAutoFit/>
          </a:bodyPr>
          <a:lstStyle/>
          <a:p>
            <a:r>
              <a:rPr lang="en-GB" sz="1200" b="1" dirty="0">
                <a:latin typeface="Times New Roman" panose="02020603050405020304" pitchFamily="18" charset="0"/>
                <a:cs typeface="Times New Roman" panose="02020603050405020304" pitchFamily="18" charset="0"/>
              </a:rPr>
              <a:t>Original:</a:t>
            </a:r>
          </a:p>
          <a:p>
            <a:pPr marL="228600" indent="-228600">
              <a:buFontTx/>
              <a:buAutoNum type="arabicParenBoth"/>
            </a:pPr>
            <a:r>
              <a:rPr lang="en-GB" sz="1200" dirty="0">
                <a:latin typeface="Times New Roman" panose="02020603050405020304" pitchFamily="18" charset="0"/>
                <a:cs typeface="Times New Roman" panose="02020603050405020304" pitchFamily="18" charset="0"/>
              </a:rPr>
              <a:t>0.72 (0.70 – 0.75), n=2,496</a:t>
            </a:r>
          </a:p>
          <a:p>
            <a:pPr marL="228600" indent="-228600">
              <a:buAutoNum type="arabicParenBoth"/>
            </a:pPr>
            <a:r>
              <a:rPr lang="en-GB" sz="1200" dirty="0">
                <a:latin typeface="Times New Roman" panose="02020603050405020304" pitchFamily="18" charset="0"/>
                <a:cs typeface="Times New Roman" panose="02020603050405020304" pitchFamily="18" charset="0"/>
              </a:rPr>
              <a:t>0.68 (0.64 – 0.71), n=905</a:t>
            </a:r>
          </a:p>
          <a:p>
            <a:pPr marL="228600" indent="-228600">
              <a:buAutoNum type="arabicParenBoth"/>
            </a:pPr>
            <a:r>
              <a:rPr lang="en-GB" sz="1200" dirty="0">
                <a:latin typeface="Times New Roman" panose="02020603050405020304" pitchFamily="18" charset="0"/>
                <a:cs typeface="Times New Roman" panose="02020603050405020304" pitchFamily="18" charset="0"/>
              </a:rPr>
              <a:t>0.68 (0.64 – 0.72), </a:t>
            </a:r>
            <a:r>
              <a:rPr lang="en-GB" sz="1200" dirty="0" smtClean="0">
                <a:latin typeface="Times New Roman" panose="02020603050405020304" pitchFamily="18" charset="0"/>
                <a:cs typeface="Times New Roman" panose="02020603050405020304" pitchFamily="18" charset="0"/>
              </a:rPr>
              <a:t>n=903</a:t>
            </a:r>
          </a:p>
          <a:p>
            <a:endParaRPr lang="en-GB" sz="1200" dirty="0">
              <a:latin typeface="Times New Roman" panose="02020603050405020304" pitchFamily="18" charset="0"/>
              <a:cs typeface="Times New Roman" panose="02020603050405020304" pitchFamily="18" charset="0"/>
            </a:endParaRPr>
          </a:p>
          <a:p>
            <a:r>
              <a:rPr lang="en-GB" sz="1200" b="1" dirty="0">
                <a:latin typeface="Times New Roman" panose="02020603050405020304" pitchFamily="18" charset="0"/>
                <a:cs typeface="Times New Roman" panose="02020603050405020304" pitchFamily="18" charset="0"/>
              </a:rPr>
              <a:t>10 / 66:</a:t>
            </a:r>
          </a:p>
          <a:p>
            <a:r>
              <a:rPr lang="en-GB" sz="1200" dirty="0">
                <a:latin typeface="Times New Roman" panose="02020603050405020304" pitchFamily="18" charset="0"/>
                <a:cs typeface="Times New Roman" panose="02020603050405020304" pitchFamily="18" charset="0"/>
              </a:rPr>
              <a:t>0.70 (0.68 – 0.72), n=10,470.</a:t>
            </a:r>
          </a:p>
        </p:txBody>
      </p:sp>
      <p:sp>
        <p:nvSpPr>
          <p:cNvPr id="14" name="Rectangle 13"/>
          <p:cNvSpPr/>
          <p:nvPr/>
        </p:nvSpPr>
        <p:spPr>
          <a:xfrm>
            <a:off x="6192425" y="4952166"/>
            <a:ext cx="2010032" cy="1015663"/>
          </a:xfrm>
          <a:prstGeom prst="rect">
            <a:avLst/>
          </a:prstGeom>
        </p:spPr>
        <p:txBody>
          <a:bodyPr wrap="square">
            <a:spAutoFit/>
          </a:bodyPr>
          <a:lstStyle/>
          <a:p>
            <a:r>
              <a:rPr lang="en-GB" sz="1200" b="1" dirty="0">
                <a:latin typeface="Times New Roman" panose="02020603050405020304" pitchFamily="18" charset="0"/>
                <a:cs typeface="Times New Roman" panose="02020603050405020304" pitchFamily="18" charset="0"/>
              </a:rPr>
              <a:t>Original:</a:t>
            </a:r>
          </a:p>
          <a:p>
            <a:r>
              <a:rPr lang="en-GB" sz="1200" dirty="0">
                <a:latin typeface="Times New Roman" panose="02020603050405020304" pitchFamily="18" charset="0"/>
                <a:cs typeface="Times New Roman" panose="02020603050405020304" pitchFamily="18" charset="0"/>
              </a:rPr>
              <a:t>0.77 (0.71 – 0.83), </a:t>
            </a:r>
            <a:r>
              <a:rPr lang="en-GB" sz="1200" dirty="0" smtClean="0">
                <a:latin typeface="Times New Roman" panose="02020603050405020304" pitchFamily="18" charset="0"/>
                <a:cs typeface="Times New Roman" panose="02020603050405020304" pitchFamily="18" charset="0"/>
              </a:rPr>
              <a:t>n=1,409</a:t>
            </a:r>
          </a:p>
          <a:p>
            <a:endParaRPr lang="en-GB" sz="1200" dirty="0">
              <a:latin typeface="Times New Roman" panose="02020603050405020304" pitchFamily="18" charset="0"/>
              <a:cs typeface="Times New Roman" panose="02020603050405020304" pitchFamily="18" charset="0"/>
            </a:endParaRPr>
          </a:p>
          <a:p>
            <a:r>
              <a:rPr lang="en-GB" sz="1200" b="1" dirty="0">
                <a:latin typeface="Times New Roman" panose="02020603050405020304" pitchFamily="18" charset="0"/>
                <a:cs typeface="Times New Roman" panose="02020603050405020304" pitchFamily="18" charset="0"/>
              </a:rPr>
              <a:t>10 / 66:</a:t>
            </a:r>
          </a:p>
          <a:p>
            <a:r>
              <a:rPr lang="en-GB" sz="1200" dirty="0">
                <a:latin typeface="Times New Roman" panose="02020603050405020304" pitchFamily="18" charset="0"/>
                <a:cs typeface="Times New Roman" panose="02020603050405020304" pitchFamily="18" charset="0"/>
              </a:rPr>
              <a:t>0.71 (0.69 – 0.73), n=6,659</a:t>
            </a:r>
          </a:p>
        </p:txBody>
      </p:sp>
      <p:sp>
        <p:nvSpPr>
          <p:cNvPr id="15" name="Rectangle 14"/>
          <p:cNvSpPr/>
          <p:nvPr/>
        </p:nvSpPr>
        <p:spPr>
          <a:xfrm>
            <a:off x="9208866" y="4970539"/>
            <a:ext cx="2001795" cy="1015663"/>
          </a:xfrm>
          <a:prstGeom prst="rect">
            <a:avLst/>
          </a:prstGeom>
        </p:spPr>
        <p:txBody>
          <a:bodyPr wrap="square">
            <a:spAutoFit/>
          </a:bodyPr>
          <a:lstStyle/>
          <a:p>
            <a:r>
              <a:rPr lang="en-GB" sz="1200" b="1" dirty="0">
                <a:latin typeface="Times New Roman" panose="02020603050405020304" pitchFamily="18" charset="0"/>
                <a:cs typeface="Times New Roman" panose="02020603050405020304" pitchFamily="18" charset="0"/>
              </a:rPr>
              <a:t>Original:</a:t>
            </a:r>
          </a:p>
          <a:p>
            <a:r>
              <a:rPr lang="en-GB" sz="1200" dirty="0">
                <a:latin typeface="Times New Roman" panose="02020603050405020304" pitchFamily="18" charset="0"/>
                <a:cs typeface="Times New Roman" panose="02020603050405020304" pitchFamily="18" charset="0"/>
              </a:rPr>
              <a:t>0.73 (0.66 – 0.80), </a:t>
            </a:r>
            <a:r>
              <a:rPr lang="en-GB" sz="1200" dirty="0" smtClean="0">
                <a:latin typeface="Times New Roman" panose="02020603050405020304" pitchFamily="18" charset="0"/>
                <a:cs typeface="Times New Roman" panose="02020603050405020304" pitchFamily="18" charset="0"/>
              </a:rPr>
              <a:t>n=3,734</a:t>
            </a:r>
          </a:p>
          <a:p>
            <a:endParaRPr lang="en-GB" sz="1200" dirty="0">
              <a:latin typeface="Times New Roman" panose="02020603050405020304" pitchFamily="18" charset="0"/>
              <a:cs typeface="Times New Roman" panose="02020603050405020304" pitchFamily="18" charset="0"/>
            </a:endParaRPr>
          </a:p>
          <a:p>
            <a:r>
              <a:rPr lang="en-GB" sz="1200" b="1" dirty="0">
                <a:latin typeface="Times New Roman" panose="02020603050405020304" pitchFamily="18" charset="0"/>
                <a:cs typeface="Times New Roman" panose="02020603050405020304" pitchFamily="18" charset="0"/>
              </a:rPr>
              <a:t>10 / 66: </a:t>
            </a:r>
          </a:p>
          <a:p>
            <a:r>
              <a:rPr lang="en-GB" sz="1200" dirty="0">
                <a:latin typeface="Times New Roman" panose="02020603050405020304" pitchFamily="18" charset="0"/>
                <a:cs typeface="Times New Roman" panose="02020603050405020304" pitchFamily="18" charset="0"/>
              </a:rPr>
              <a:t>0.74 (0.72 – 0.75), n=11,067</a:t>
            </a:r>
          </a:p>
        </p:txBody>
      </p:sp>
      <p:graphicFrame>
        <p:nvGraphicFramePr>
          <p:cNvPr id="16" name="Chart 15"/>
          <p:cNvGraphicFramePr/>
          <p:nvPr>
            <p:extLst>
              <p:ext uri="{D42A27DB-BD31-4B8C-83A1-F6EECF244321}">
                <p14:modId xmlns:p14="http://schemas.microsoft.com/office/powerpoint/2010/main" val="3323729135"/>
              </p:ext>
            </p:extLst>
          </p:nvPr>
        </p:nvGraphicFramePr>
        <p:xfrm>
          <a:off x="254339" y="1098880"/>
          <a:ext cx="2780305" cy="3829224"/>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stretch>
            <a:fillRect/>
          </a:stretch>
        </p:blipFill>
        <p:spPr>
          <a:xfrm>
            <a:off x="1585497" y="1986004"/>
            <a:ext cx="277562" cy="202813"/>
          </a:xfrm>
          <a:prstGeom prst="rect">
            <a:avLst/>
          </a:prstGeom>
        </p:spPr>
      </p:pic>
      <p:graphicFrame>
        <p:nvGraphicFramePr>
          <p:cNvPr id="17" name="Chart 16"/>
          <p:cNvGraphicFramePr/>
          <p:nvPr>
            <p:extLst>
              <p:ext uri="{D42A27DB-BD31-4B8C-83A1-F6EECF244321}">
                <p14:modId xmlns:p14="http://schemas.microsoft.com/office/powerpoint/2010/main" val="1977065273"/>
              </p:ext>
            </p:extLst>
          </p:nvPr>
        </p:nvGraphicFramePr>
        <p:xfrm>
          <a:off x="3247846" y="1098880"/>
          <a:ext cx="2771775" cy="3829224"/>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8"/>
          <p:cNvPicPr>
            <a:picLocks noChangeAspect="1"/>
          </p:cNvPicPr>
          <p:nvPr/>
        </p:nvPicPr>
        <p:blipFill>
          <a:blip r:embed="rId6"/>
          <a:stretch>
            <a:fillRect/>
          </a:stretch>
        </p:blipFill>
        <p:spPr>
          <a:xfrm>
            <a:off x="4575302" y="2617839"/>
            <a:ext cx="324318" cy="125361"/>
          </a:xfrm>
          <a:prstGeom prst="rect">
            <a:avLst/>
          </a:prstGeom>
        </p:spPr>
      </p:pic>
      <p:graphicFrame>
        <p:nvGraphicFramePr>
          <p:cNvPr id="18" name="Chart 17"/>
          <p:cNvGraphicFramePr/>
          <p:nvPr>
            <p:extLst>
              <p:ext uri="{D42A27DB-BD31-4B8C-83A1-F6EECF244321}">
                <p14:modId xmlns:p14="http://schemas.microsoft.com/office/powerpoint/2010/main" val="1823228380"/>
              </p:ext>
            </p:extLst>
          </p:nvPr>
        </p:nvGraphicFramePr>
        <p:xfrm>
          <a:off x="6228356" y="1098880"/>
          <a:ext cx="2771775" cy="3829224"/>
        </p:xfrm>
        <a:graphic>
          <a:graphicData uri="http://schemas.openxmlformats.org/drawingml/2006/chart">
            <c:chart xmlns:c="http://schemas.openxmlformats.org/drawingml/2006/chart" xmlns:r="http://schemas.openxmlformats.org/officeDocument/2006/relationships" r:id="rId7"/>
          </a:graphicData>
        </a:graphic>
      </p:graphicFrame>
      <p:pic>
        <p:nvPicPr>
          <p:cNvPr id="10" name="Picture 9"/>
          <p:cNvPicPr>
            <a:picLocks noChangeAspect="1"/>
          </p:cNvPicPr>
          <p:nvPr/>
        </p:nvPicPr>
        <p:blipFill>
          <a:blip r:embed="rId6"/>
          <a:stretch>
            <a:fillRect/>
          </a:stretch>
        </p:blipFill>
        <p:spPr>
          <a:xfrm>
            <a:off x="7693988" y="2419349"/>
            <a:ext cx="302804" cy="145353"/>
          </a:xfrm>
          <a:prstGeom prst="rect">
            <a:avLst/>
          </a:prstGeom>
        </p:spPr>
      </p:pic>
      <p:graphicFrame>
        <p:nvGraphicFramePr>
          <p:cNvPr id="20" name="Chart 19"/>
          <p:cNvGraphicFramePr/>
          <p:nvPr>
            <p:extLst>
              <p:ext uri="{D42A27DB-BD31-4B8C-83A1-F6EECF244321}">
                <p14:modId xmlns:p14="http://schemas.microsoft.com/office/powerpoint/2010/main" val="3649601545"/>
              </p:ext>
            </p:extLst>
          </p:nvPr>
        </p:nvGraphicFramePr>
        <p:xfrm>
          <a:off x="9208866" y="1098880"/>
          <a:ext cx="2771775" cy="3829224"/>
        </p:xfrm>
        <a:graphic>
          <a:graphicData uri="http://schemas.openxmlformats.org/drawingml/2006/chart">
            <c:chart xmlns:c="http://schemas.openxmlformats.org/drawingml/2006/chart" xmlns:r="http://schemas.openxmlformats.org/officeDocument/2006/relationships" r:id="rId8"/>
          </a:graphicData>
        </a:graphic>
      </p:graphicFrame>
      <p:pic>
        <p:nvPicPr>
          <p:cNvPr id="11" name="Picture 10"/>
          <p:cNvPicPr>
            <a:picLocks noChangeAspect="1"/>
          </p:cNvPicPr>
          <p:nvPr/>
        </p:nvPicPr>
        <p:blipFill>
          <a:blip r:embed="rId6"/>
          <a:stretch>
            <a:fillRect/>
          </a:stretch>
        </p:blipFill>
        <p:spPr>
          <a:xfrm>
            <a:off x="10697179" y="2295887"/>
            <a:ext cx="247363" cy="182003"/>
          </a:xfrm>
          <a:prstGeom prst="rect">
            <a:avLst/>
          </a:prstGeom>
        </p:spPr>
      </p:pic>
    </p:spTree>
    <p:extLst>
      <p:ext uri="{BB962C8B-B14F-4D97-AF65-F5344CB8AC3E}">
        <p14:creationId xmlns:p14="http://schemas.microsoft.com/office/powerpoint/2010/main" val="2900723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4339" y="389137"/>
            <a:ext cx="11876173" cy="530116"/>
          </a:xfrm>
        </p:spPr>
        <p:txBody>
          <a:bodyPr anchor="t" anchorCtr="0">
            <a:normAutofit/>
          </a:bodyPr>
          <a:lstStyle/>
          <a:p>
            <a:r>
              <a:rPr lang="en-GB" sz="3200" dirty="0">
                <a:solidFill>
                  <a:schemeClr val="tx1"/>
                </a:solidFill>
                <a:latin typeface="Times New Roman" panose="02020603050405020304" pitchFamily="18" charset="0"/>
                <a:cs typeface="Times New Roman" panose="02020603050405020304" pitchFamily="18" charset="0"/>
              </a:rPr>
              <a:t>Harrell’s C statistic and 95%CI for dementia risk prediction models</a:t>
            </a:r>
          </a:p>
        </p:txBody>
      </p:sp>
      <p:graphicFrame>
        <p:nvGraphicFramePr>
          <p:cNvPr id="16" name="Chart 15"/>
          <p:cNvGraphicFramePr/>
          <p:nvPr>
            <p:extLst>
              <p:ext uri="{D42A27DB-BD31-4B8C-83A1-F6EECF244321}">
                <p14:modId xmlns:p14="http://schemas.microsoft.com/office/powerpoint/2010/main" val="3323729135"/>
              </p:ext>
            </p:extLst>
          </p:nvPr>
        </p:nvGraphicFramePr>
        <p:xfrm>
          <a:off x="254339" y="1098880"/>
          <a:ext cx="2780305" cy="3829224"/>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stretch>
            <a:fillRect/>
          </a:stretch>
        </p:blipFill>
        <p:spPr>
          <a:xfrm>
            <a:off x="1406495" y="2594162"/>
            <a:ext cx="482461" cy="269354"/>
          </a:xfrm>
          <a:prstGeom prst="rect">
            <a:avLst/>
          </a:prstGeom>
        </p:spPr>
      </p:pic>
      <p:graphicFrame>
        <p:nvGraphicFramePr>
          <p:cNvPr id="17" name="Chart 16"/>
          <p:cNvGraphicFramePr/>
          <p:nvPr>
            <p:extLst>
              <p:ext uri="{D42A27DB-BD31-4B8C-83A1-F6EECF244321}">
                <p14:modId xmlns:p14="http://schemas.microsoft.com/office/powerpoint/2010/main" val="1939096062"/>
              </p:ext>
            </p:extLst>
          </p:nvPr>
        </p:nvGraphicFramePr>
        <p:xfrm>
          <a:off x="3247846" y="1098880"/>
          <a:ext cx="2771775" cy="3829224"/>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8"/>
          <p:cNvPicPr>
            <a:picLocks noChangeAspect="1"/>
          </p:cNvPicPr>
          <p:nvPr/>
        </p:nvPicPr>
        <p:blipFill>
          <a:blip r:embed="rId6"/>
          <a:stretch>
            <a:fillRect/>
          </a:stretch>
        </p:blipFill>
        <p:spPr>
          <a:xfrm>
            <a:off x="4415120" y="3053192"/>
            <a:ext cx="437226" cy="249256"/>
          </a:xfrm>
          <a:prstGeom prst="rect">
            <a:avLst/>
          </a:prstGeom>
        </p:spPr>
      </p:pic>
      <p:graphicFrame>
        <p:nvGraphicFramePr>
          <p:cNvPr id="18" name="Chart 17"/>
          <p:cNvGraphicFramePr/>
          <p:nvPr>
            <p:extLst>
              <p:ext uri="{D42A27DB-BD31-4B8C-83A1-F6EECF244321}">
                <p14:modId xmlns:p14="http://schemas.microsoft.com/office/powerpoint/2010/main" val="2499499612"/>
              </p:ext>
            </p:extLst>
          </p:nvPr>
        </p:nvGraphicFramePr>
        <p:xfrm>
          <a:off x="6228356" y="1098880"/>
          <a:ext cx="2771775" cy="3829224"/>
        </p:xfrm>
        <a:graphic>
          <a:graphicData uri="http://schemas.openxmlformats.org/drawingml/2006/chart">
            <c:chart xmlns:c="http://schemas.openxmlformats.org/drawingml/2006/chart" xmlns:r="http://schemas.openxmlformats.org/officeDocument/2006/relationships" r:id="rId7"/>
          </a:graphicData>
        </a:graphic>
      </p:graphicFrame>
      <p:pic>
        <p:nvPicPr>
          <p:cNvPr id="10" name="Picture 9"/>
          <p:cNvPicPr>
            <a:picLocks noChangeAspect="1"/>
          </p:cNvPicPr>
          <p:nvPr/>
        </p:nvPicPr>
        <p:blipFill>
          <a:blip r:embed="rId6"/>
          <a:stretch>
            <a:fillRect/>
          </a:stretch>
        </p:blipFill>
        <p:spPr>
          <a:xfrm>
            <a:off x="7574485" y="2908466"/>
            <a:ext cx="503611" cy="241745"/>
          </a:xfrm>
          <a:prstGeom prst="rect">
            <a:avLst/>
          </a:prstGeom>
        </p:spPr>
      </p:pic>
      <p:graphicFrame>
        <p:nvGraphicFramePr>
          <p:cNvPr id="20" name="Chart 19"/>
          <p:cNvGraphicFramePr/>
          <p:nvPr>
            <p:extLst>
              <p:ext uri="{D42A27DB-BD31-4B8C-83A1-F6EECF244321}">
                <p14:modId xmlns:p14="http://schemas.microsoft.com/office/powerpoint/2010/main" val="3649601545"/>
              </p:ext>
            </p:extLst>
          </p:nvPr>
        </p:nvGraphicFramePr>
        <p:xfrm>
          <a:off x="9208866" y="1098880"/>
          <a:ext cx="2771775" cy="3829224"/>
        </p:xfrm>
        <a:graphic>
          <a:graphicData uri="http://schemas.openxmlformats.org/drawingml/2006/chart">
            <c:chart xmlns:c="http://schemas.openxmlformats.org/drawingml/2006/chart" xmlns:r="http://schemas.openxmlformats.org/officeDocument/2006/relationships" r:id="rId8"/>
          </a:graphicData>
        </a:graphic>
      </p:graphicFrame>
      <p:pic>
        <p:nvPicPr>
          <p:cNvPr id="11" name="Picture 10"/>
          <p:cNvPicPr>
            <a:picLocks noChangeAspect="1"/>
          </p:cNvPicPr>
          <p:nvPr/>
        </p:nvPicPr>
        <p:blipFill>
          <a:blip r:embed="rId6"/>
          <a:stretch>
            <a:fillRect/>
          </a:stretch>
        </p:blipFill>
        <p:spPr>
          <a:xfrm>
            <a:off x="10471071" y="2847335"/>
            <a:ext cx="454021" cy="205857"/>
          </a:xfrm>
          <a:prstGeom prst="rect">
            <a:avLst/>
          </a:prstGeom>
        </p:spPr>
      </p:pic>
      <p:sp>
        <p:nvSpPr>
          <p:cNvPr id="19" name="Rectangle 18"/>
          <p:cNvSpPr/>
          <p:nvPr/>
        </p:nvSpPr>
        <p:spPr>
          <a:xfrm>
            <a:off x="245095" y="5107731"/>
            <a:ext cx="2427688" cy="830997"/>
          </a:xfrm>
          <a:prstGeom prst="rect">
            <a:avLst/>
          </a:prstGeom>
        </p:spPr>
        <p:txBody>
          <a:bodyPr wrap="square">
            <a:spAutoFit/>
          </a:bodyPr>
          <a:lstStyle/>
          <a:p>
            <a:r>
              <a:rPr lang="en-GB" sz="1200" b="1" dirty="0" smtClean="0">
                <a:latin typeface="Times New Roman" panose="02020603050405020304" pitchFamily="18" charset="0"/>
                <a:cs typeface="Times New Roman" panose="02020603050405020304" pitchFamily="18" charset="0"/>
              </a:rPr>
              <a:t>DR</a:t>
            </a:r>
            <a:r>
              <a:rPr lang="en-GB" sz="1200" b="1" dirty="0">
                <a:latin typeface="Times New Roman" panose="02020603050405020304" pitchFamily="18" charset="0"/>
                <a:cs typeface="Times New Roman" panose="02020603050405020304" pitchFamily="18" charset="0"/>
              </a:rPr>
              <a:t>: 0.67 (0.62 - 0.71), </a:t>
            </a:r>
            <a:r>
              <a:rPr lang="en-GB" sz="1200" b="1" dirty="0" smtClean="0">
                <a:latin typeface="Times New Roman" panose="02020603050405020304" pitchFamily="18" charset="0"/>
                <a:cs typeface="Times New Roman" panose="02020603050405020304" pitchFamily="18" charset="0"/>
              </a:rPr>
              <a:t>n=1,439</a:t>
            </a:r>
          </a:p>
          <a:p>
            <a:endParaRPr lang="en-GB" sz="1200" b="1" dirty="0">
              <a:latin typeface="Times New Roman" panose="02020603050405020304" pitchFamily="18" charset="0"/>
              <a:cs typeface="Times New Roman" panose="02020603050405020304" pitchFamily="18" charset="0"/>
            </a:endParaRPr>
          </a:p>
          <a:p>
            <a:r>
              <a:rPr lang="en-GB" sz="1200" b="1" dirty="0">
                <a:latin typeface="Times New Roman" panose="02020603050405020304" pitchFamily="18" charset="0"/>
                <a:cs typeface="Times New Roman" panose="02020603050405020304" pitchFamily="18" charset="0"/>
              </a:rPr>
              <a:t>Peru: 0.79 (0.73 - 0.84), n=1,323</a:t>
            </a:r>
          </a:p>
          <a:p>
            <a:endParaRPr lang="en-GB" sz="1200" b="1"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4"/>
          <a:stretch>
            <a:fillRect/>
          </a:stretch>
        </p:blipFill>
        <p:spPr>
          <a:xfrm>
            <a:off x="1775463" y="2908466"/>
            <a:ext cx="482461" cy="269354"/>
          </a:xfrm>
          <a:prstGeom prst="rect">
            <a:avLst/>
          </a:prstGeom>
        </p:spPr>
      </p:pic>
      <p:pic>
        <p:nvPicPr>
          <p:cNvPr id="22" name="Picture 21"/>
          <p:cNvPicPr>
            <a:picLocks noChangeAspect="1"/>
          </p:cNvPicPr>
          <p:nvPr/>
        </p:nvPicPr>
        <p:blipFill>
          <a:blip r:embed="rId6"/>
          <a:stretch>
            <a:fillRect/>
          </a:stretch>
        </p:blipFill>
        <p:spPr>
          <a:xfrm>
            <a:off x="10986920" y="3111946"/>
            <a:ext cx="503611" cy="241745"/>
          </a:xfrm>
          <a:prstGeom prst="rect">
            <a:avLst/>
          </a:prstGeom>
        </p:spPr>
      </p:pic>
      <p:sp>
        <p:nvSpPr>
          <p:cNvPr id="23" name="Rectangle 22"/>
          <p:cNvSpPr/>
          <p:nvPr/>
        </p:nvSpPr>
        <p:spPr>
          <a:xfrm>
            <a:off x="3247846" y="5107731"/>
            <a:ext cx="2427688" cy="646331"/>
          </a:xfrm>
          <a:prstGeom prst="rect">
            <a:avLst/>
          </a:prstGeom>
        </p:spPr>
        <p:txBody>
          <a:bodyPr wrap="square">
            <a:spAutoFit/>
          </a:bodyPr>
          <a:lstStyle/>
          <a:p>
            <a:r>
              <a:rPr lang="en-GB" sz="1200" b="1" dirty="0">
                <a:latin typeface="Times New Roman" panose="02020603050405020304" pitchFamily="18" charset="0"/>
                <a:cs typeface="Times New Roman" panose="02020603050405020304" pitchFamily="18" charset="0"/>
              </a:rPr>
              <a:t>DR: 0.67 (0.63 - 0.71), </a:t>
            </a:r>
            <a:r>
              <a:rPr lang="en-GB" sz="1200" b="1" dirty="0" smtClean="0">
                <a:latin typeface="Times New Roman" panose="02020603050405020304" pitchFamily="18" charset="0"/>
                <a:cs typeface="Times New Roman" panose="02020603050405020304" pitchFamily="18" charset="0"/>
              </a:rPr>
              <a:t>n=1,424</a:t>
            </a:r>
          </a:p>
          <a:p>
            <a:endParaRPr lang="en-GB" sz="1200" b="1" dirty="0">
              <a:latin typeface="Times New Roman" panose="02020603050405020304" pitchFamily="18" charset="0"/>
              <a:cs typeface="Times New Roman" panose="02020603050405020304" pitchFamily="18" charset="0"/>
            </a:endParaRPr>
          </a:p>
          <a:p>
            <a:r>
              <a:rPr lang="en-GB" sz="1200" b="1" dirty="0">
                <a:latin typeface="Times New Roman" panose="02020603050405020304" pitchFamily="18" charset="0"/>
                <a:cs typeface="Times New Roman" panose="02020603050405020304" pitchFamily="18" charset="0"/>
              </a:rPr>
              <a:t>Peru: 0.82 (0.77 - 0.86), </a:t>
            </a:r>
            <a:r>
              <a:rPr lang="en-GB" sz="1200" b="1" dirty="0" smtClean="0">
                <a:latin typeface="Times New Roman" panose="02020603050405020304" pitchFamily="18" charset="0"/>
                <a:cs typeface="Times New Roman" panose="02020603050405020304" pitchFamily="18" charset="0"/>
              </a:rPr>
              <a:t>n=1,280</a:t>
            </a:r>
            <a:endParaRPr lang="en-GB" sz="1200" b="1" dirty="0">
              <a:latin typeface="Times New Roman" panose="02020603050405020304" pitchFamily="18" charset="0"/>
              <a:cs typeface="Times New Roman" panose="02020603050405020304" pitchFamily="18" charset="0"/>
            </a:endParaRPr>
          </a:p>
        </p:txBody>
      </p:sp>
      <p:sp>
        <p:nvSpPr>
          <p:cNvPr id="24" name="Rectangle 23"/>
          <p:cNvSpPr/>
          <p:nvPr/>
        </p:nvSpPr>
        <p:spPr>
          <a:xfrm>
            <a:off x="6192425" y="5107730"/>
            <a:ext cx="2427688" cy="646331"/>
          </a:xfrm>
          <a:prstGeom prst="rect">
            <a:avLst/>
          </a:prstGeom>
        </p:spPr>
        <p:txBody>
          <a:bodyPr wrap="square">
            <a:spAutoFit/>
          </a:bodyPr>
          <a:lstStyle/>
          <a:p>
            <a:r>
              <a:rPr lang="en-GB" sz="1200" b="1" dirty="0">
                <a:latin typeface="Times New Roman" panose="02020603050405020304" pitchFamily="18" charset="0"/>
                <a:cs typeface="Times New Roman" panose="02020603050405020304" pitchFamily="18" charset="0"/>
              </a:rPr>
              <a:t>DR: 0.70 (0.66 - 0.75), </a:t>
            </a:r>
            <a:r>
              <a:rPr lang="en-GB" sz="1200" b="1" dirty="0" smtClean="0">
                <a:latin typeface="Times New Roman" panose="02020603050405020304" pitchFamily="18" charset="0"/>
                <a:cs typeface="Times New Roman" panose="02020603050405020304" pitchFamily="18" charset="0"/>
              </a:rPr>
              <a:t>n=1,075</a:t>
            </a:r>
          </a:p>
          <a:p>
            <a:endParaRPr lang="en-GB" sz="1200" b="1" dirty="0">
              <a:latin typeface="Times New Roman" panose="02020603050405020304" pitchFamily="18" charset="0"/>
              <a:cs typeface="Times New Roman" panose="02020603050405020304" pitchFamily="18" charset="0"/>
            </a:endParaRPr>
          </a:p>
          <a:p>
            <a:r>
              <a:rPr lang="en-GB" sz="1200" b="1" dirty="0">
                <a:latin typeface="Times New Roman" panose="02020603050405020304" pitchFamily="18" charset="0"/>
                <a:cs typeface="Times New Roman" panose="02020603050405020304" pitchFamily="18" charset="0"/>
              </a:rPr>
              <a:t>Peru: 0.80 (0.72 - 0.89), </a:t>
            </a:r>
            <a:r>
              <a:rPr lang="en-GB" sz="1200" b="1" dirty="0" smtClean="0">
                <a:latin typeface="Times New Roman" panose="02020603050405020304" pitchFamily="18" charset="0"/>
                <a:cs typeface="Times New Roman" panose="02020603050405020304" pitchFamily="18" charset="0"/>
              </a:rPr>
              <a:t>n=555</a:t>
            </a:r>
            <a:endParaRPr lang="en-GB" sz="1200" b="1" dirty="0">
              <a:latin typeface="Times New Roman" panose="02020603050405020304" pitchFamily="18" charset="0"/>
              <a:cs typeface="Times New Roman" panose="02020603050405020304" pitchFamily="18" charset="0"/>
            </a:endParaRPr>
          </a:p>
        </p:txBody>
      </p:sp>
      <p:sp>
        <p:nvSpPr>
          <p:cNvPr id="25" name="Rectangle 24"/>
          <p:cNvSpPr/>
          <p:nvPr/>
        </p:nvSpPr>
        <p:spPr>
          <a:xfrm>
            <a:off x="9195176" y="5101056"/>
            <a:ext cx="2427688" cy="646331"/>
          </a:xfrm>
          <a:prstGeom prst="rect">
            <a:avLst/>
          </a:prstGeom>
        </p:spPr>
        <p:txBody>
          <a:bodyPr wrap="square">
            <a:spAutoFit/>
          </a:bodyPr>
          <a:lstStyle/>
          <a:p>
            <a:r>
              <a:rPr lang="en-GB" sz="1200" b="1" dirty="0">
                <a:latin typeface="Times New Roman" panose="02020603050405020304" pitchFamily="18" charset="0"/>
                <a:cs typeface="Times New Roman" panose="02020603050405020304" pitchFamily="18" charset="0"/>
              </a:rPr>
              <a:t>DR: 0.71 (0.67 - 0.74), </a:t>
            </a:r>
            <a:r>
              <a:rPr lang="en-GB" sz="1200" b="1" dirty="0" smtClean="0">
                <a:latin typeface="Times New Roman" panose="02020603050405020304" pitchFamily="18" charset="0"/>
                <a:cs typeface="Times New Roman" panose="02020603050405020304" pitchFamily="18" charset="0"/>
              </a:rPr>
              <a:t>n=1,434</a:t>
            </a:r>
          </a:p>
          <a:p>
            <a:endParaRPr lang="en-GB" sz="1200" b="1" dirty="0">
              <a:latin typeface="Times New Roman" panose="02020603050405020304" pitchFamily="18" charset="0"/>
              <a:cs typeface="Times New Roman" panose="02020603050405020304" pitchFamily="18" charset="0"/>
            </a:endParaRPr>
          </a:p>
          <a:p>
            <a:r>
              <a:rPr lang="en-GB" sz="1200" b="1" dirty="0">
                <a:latin typeface="Times New Roman" panose="02020603050405020304" pitchFamily="18" charset="0"/>
                <a:cs typeface="Times New Roman" panose="02020603050405020304" pitchFamily="18" charset="0"/>
              </a:rPr>
              <a:t>Peru: 0.85 (0.81 - 0.89), </a:t>
            </a:r>
            <a:r>
              <a:rPr lang="en-GB" sz="1200" b="1" dirty="0" smtClean="0">
                <a:latin typeface="Times New Roman" panose="02020603050405020304" pitchFamily="18" charset="0"/>
                <a:cs typeface="Times New Roman" panose="02020603050405020304" pitchFamily="18" charset="0"/>
              </a:rPr>
              <a:t>n=1,309</a:t>
            </a:r>
            <a:endParaRPr lang="en-GB"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404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3">
      <a:dk1>
        <a:sysClr val="windowText" lastClr="000000"/>
      </a:dk1>
      <a:lt1>
        <a:sysClr val="window" lastClr="FFFFFF"/>
      </a:lt1>
      <a:dk2>
        <a:srgbClr val="373545"/>
      </a:dk2>
      <a:lt2>
        <a:srgbClr val="CEDBE6"/>
      </a:lt2>
      <a:accent1>
        <a:srgbClr val="FF0000"/>
      </a:accent1>
      <a:accent2>
        <a:srgbClr val="124163"/>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1457</TotalTime>
  <Words>1293</Words>
  <Application>Microsoft Office PowerPoint</Application>
  <PresentationFormat>Widescreen</PresentationFormat>
  <Paragraphs>224</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Calibri Light</vt:lpstr>
      <vt:lpstr>Times New Roman</vt:lpstr>
      <vt:lpstr>Wingdings</vt:lpstr>
      <vt:lpstr>Retrospect</vt:lpstr>
      <vt:lpstr>Dementia risk model validation in low and middle income countries</vt:lpstr>
      <vt:lpstr>Introduction</vt:lpstr>
      <vt:lpstr>PowerPoint Presentation</vt:lpstr>
      <vt:lpstr>10/66 cohort</vt:lpstr>
      <vt:lpstr>Dementia risk prediction models</vt:lpstr>
      <vt:lpstr>Statistical methods </vt:lpstr>
      <vt:lpstr>PowerPoint Presentation</vt:lpstr>
      <vt:lpstr>Harrell’s C statistic and 95%CI for dementia risk prediction models</vt:lpstr>
      <vt:lpstr>Harrell’s C statistic and 95%CI for dementia risk prediction models</vt:lpstr>
      <vt:lpstr>Harrell’s C statistic and 95%CI for dementia risk prediction models</vt:lpstr>
      <vt:lpstr>Cohort characteristics </vt:lpstr>
      <vt:lpstr>Conclusion (1)</vt:lpstr>
      <vt:lpstr>Conclusion (2)</vt:lpstr>
      <vt:lpstr>Conclusion (3)</vt:lpstr>
      <vt:lpstr>PowerPoint Presentation</vt:lpstr>
    </vt:vector>
  </TitlesOfParts>
  <Company>Newcastle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 risk model validation in low and middle income countries</dc:title>
  <dc:creator>Clara van Aller</dc:creator>
  <cp:lastModifiedBy>Terry Lisle</cp:lastModifiedBy>
  <cp:revision>54</cp:revision>
  <cp:lastPrinted>2018-06-22T11:09:14Z</cp:lastPrinted>
  <dcterms:created xsi:type="dcterms:W3CDTF">2018-06-14T10:34:28Z</dcterms:created>
  <dcterms:modified xsi:type="dcterms:W3CDTF">2018-06-25T13:56:59Z</dcterms:modified>
</cp:coreProperties>
</file>